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g"/>
  <Override PartName="/ppt/media/image8.jpg" ContentType="image/jpg"/>
  <Override PartName="/ppt/media/image9.jpg" ContentType="image/jpg"/>
  <Override PartName="/ppt/media/image14.jpg" ContentType="image/jpg"/>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sldIdLst>
    <p:sldId id="256" r:id="rId2"/>
    <p:sldId id="257" r:id="rId3"/>
    <p:sldId id="258" r:id="rId4"/>
    <p:sldId id="632" r:id="rId5"/>
    <p:sldId id="633" r:id="rId6"/>
    <p:sldId id="634" r:id="rId7"/>
    <p:sldId id="689" r:id="rId8"/>
    <p:sldId id="700" r:id="rId9"/>
    <p:sldId id="701" r:id="rId10"/>
    <p:sldId id="702" r:id="rId11"/>
    <p:sldId id="690" r:id="rId12"/>
    <p:sldId id="703" r:id="rId13"/>
    <p:sldId id="704" r:id="rId14"/>
    <p:sldId id="691" r:id="rId15"/>
    <p:sldId id="692" r:id="rId16"/>
    <p:sldId id="693" r:id="rId17"/>
    <p:sldId id="694" r:id="rId18"/>
    <p:sldId id="695" r:id="rId19"/>
    <p:sldId id="696" r:id="rId20"/>
    <p:sldId id="697" r:id="rId21"/>
    <p:sldId id="698" r:id="rId22"/>
    <p:sldId id="699" r:id="rId23"/>
    <p:sldId id="647" r:id="rId24"/>
    <p:sldId id="648" r:id="rId25"/>
    <p:sldId id="705" r:id="rId26"/>
    <p:sldId id="650"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0" r:id="rId49"/>
    <p:sldId id="681" r:id="rId50"/>
    <p:sldId id="682" r:id="rId51"/>
    <p:sldId id="683" r:id="rId52"/>
    <p:sldId id="684" r:id="rId53"/>
    <p:sldId id="685" r:id="rId54"/>
    <p:sldId id="1876"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632D5A-6279-405A-BD7A-1D755994B889}">
          <p14:sldIdLst>
            <p14:sldId id="256"/>
            <p14:sldId id="257"/>
            <p14:sldId id="258"/>
            <p14:sldId id="632"/>
            <p14:sldId id="633"/>
            <p14:sldId id="634"/>
            <p14:sldId id="689"/>
            <p14:sldId id="700"/>
            <p14:sldId id="701"/>
            <p14:sldId id="702"/>
            <p14:sldId id="690"/>
            <p14:sldId id="703"/>
            <p14:sldId id="704"/>
            <p14:sldId id="691"/>
            <p14:sldId id="692"/>
            <p14:sldId id="693"/>
            <p14:sldId id="694"/>
            <p14:sldId id="695"/>
            <p14:sldId id="696"/>
            <p14:sldId id="697"/>
            <p14:sldId id="698"/>
            <p14:sldId id="699"/>
            <p14:sldId id="647"/>
            <p14:sldId id="648"/>
            <p14:sldId id="705"/>
            <p14:sldId id="650"/>
            <p14:sldId id="659"/>
            <p14:sldId id="660"/>
            <p14:sldId id="661"/>
            <p14:sldId id="662"/>
            <p14:sldId id="66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3"/>
            <p14:sldId id="684"/>
            <p14:sldId id="685"/>
            <p14:sldId id="1876"/>
          </p14:sldIdLst>
        </p14:section>
        <p14:section name="Untitled Section" id="{D4ED2DFA-F4A2-4FB4-A3AB-CE11E4186F8A}">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FD944-DCE6-97D2-9831-932F97844D12}" v="147" dt="2025-03-23T09:32:12.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9" d="100"/>
          <a:sy n="109" d="100"/>
        </p:scale>
        <p:origin x="-72" y="-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Elgohary" userId="364471da3d67b863" providerId="Windows Live" clId="Web-{4B9FD944-DCE6-97D2-9831-932F97844D12}"/>
    <pc:docChg chg="addSld delSld modSld sldOrd">
      <pc:chgData name="Sara Elgohary" userId="364471da3d67b863" providerId="Windows Live" clId="Web-{4B9FD944-DCE6-97D2-9831-932F97844D12}" dt="2025-03-23T09:32:12.160" v="145" actId="20577"/>
      <pc:docMkLst>
        <pc:docMk/>
      </pc:docMkLst>
      <pc:sldChg chg="addSp delSp modSp add">
        <pc:chgData name="Sara Elgohary" userId="364471da3d67b863" providerId="Windows Live" clId="Web-{4B9FD944-DCE6-97D2-9831-932F97844D12}" dt="2025-03-23T09:25:29.451" v="94"/>
        <pc:sldMkLst>
          <pc:docMk/>
          <pc:sldMk cId="4172386992" sldId="259"/>
        </pc:sldMkLst>
        <pc:spChg chg="add del mod">
          <ac:chgData name="Sara Elgohary" userId="364471da3d67b863" providerId="Windows Live" clId="Web-{4B9FD944-DCE6-97D2-9831-932F97844D12}" dt="2025-03-23T09:25:29.451" v="94"/>
          <ac:spMkLst>
            <pc:docMk/>
            <pc:sldMk cId="4172386992" sldId="259"/>
            <ac:spMk id="4" creationId="{5E6A2D82-D03F-C254-821E-C1178B8BCFF9}"/>
          </ac:spMkLst>
        </pc:spChg>
      </pc:sldChg>
      <pc:sldChg chg="add del">
        <pc:chgData name="Sara Elgohary" userId="364471da3d67b863" providerId="Windows Live" clId="Web-{4B9FD944-DCE6-97D2-9831-932F97844D12}" dt="2025-03-23T09:12:34.235" v="20"/>
        <pc:sldMkLst>
          <pc:docMk/>
          <pc:sldMk cId="3143337147" sldId="260"/>
        </pc:sldMkLst>
      </pc:sldChg>
      <pc:sldChg chg="modSp add">
        <pc:chgData name="Sara Elgohary" userId="364471da3d67b863" providerId="Windows Live" clId="Web-{4B9FD944-DCE6-97D2-9831-932F97844D12}" dt="2025-03-23T09:26:45.030" v="108" actId="14100"/>
        <pc:sldMkLst>
          <pc:docMk/>
          <pc:sldMk cId="3387803883" sldId="261"/>
        </pc:sldMkLst>
        <pc:spChg chg="mod">
          <ac:chgData name="Sara Elgohary" userId="364471da3d67b863" providerId="Windows Live" clId="Web-{4B9FD944-DCE6-97D2-9831-932F97844D12}" dt="2025-03-23T09:26:12.405" v="101"/>
          <ac:spMkLst>
            <pc:docMk/>
            <pc:sldMk cId="3387803883" sldId="261"/>
            <ac:spMk id="2" creationId="{0E37E061-2333-8BEF-D10F-D0F4C7F06EDE}"/>
          </ac:spMkLst>
        </pc:spChg>
        <pc:spChg chg="mod">
          <ac:chgData name="Sara Elgohary" userId="364471da3d67b863" providerId="Windows Live" clId="Web-{4B9FD944-DCE6-97D2-9831-932F97844D12}" dt="2025-03-23T09:26:45.030" v="108" actId="14100"/>
          <ac:spMkLst>
            <pc:docMk/>
            <pc:sldMk cId="3387803883" sldId="261"/>
            <ac:spMk id="3" creationId="{2059258F-1BB7-727E-669B-6045DE1E61E1}"/>
          </ac:spMkLst>
        </pc:spChg>
      </pc:sldChg>
      <pc:sldChg chg="modSp add">
        <pc:chgData name="Sara Elgohary" userId="364471da3d67b863" providerId="Windows Live" clId="Web-{4B9FD944-DCE6-97D2-9831-932F97844D12}" dt="2025-03-23T09:27:44.548" v="110"/>
        <pc:sldMkLst>
          <pc:docMk/>
          <pc:sldMk cId="1204670778" sldId="262"/>
        </pc:sldMkLst>
        <pc:spChg chg="mod">
          <ac:chgData name="Sara Elgohary" userId="364471da3d67b863" providerId="Windows Live" clId="Web-{4B9FD944-DCE6-97D2-9831-932F97844D12}" dt="2025-03-23T09:27:44.548" v="110"/>
          <ac:spMkLst>
            <pc:docMk/>
            <pc:sldMk cId="1204670778" sldId="262"/>
            <ac:spMk id="2" creationId="{5142EC9A-59D6-FF70-A7BD-CC80B43919A3}"/>
          </ac:spMkLst>
        </pc:spChg>
      </pc:sldChg>
      <pc:sldChg chg="modSp add ord">
        <pc:chgData name="Sara Elgohary" userId="364471da3d67b863" providerId="Windows Live" clId="Web-{4B9FD944-DCE6-97D2-9831-932F97844D12}" dt="2025-03-23T09:27:54.376" v="113"/>
        <pc:sldMkLst>
          <pc:docMk/>
          <pc:sldMk cId="1725875030" sldId="263"/>
        </pc:sldMkLst>
        <pc:spChg chg="mod">
          <ac:chgData name="Sara Elgohary" userId="364471da3d67b863" providerId="Windows Live" clId="Web-{4B9FD944-DCE6-97D2-9831-932F97844D12}" dt="2025-03-23T09:27:54.376" v="113"/>
          <ac:spMkLst>
            <pc:docMk/>
            <pc:sldMk cId="1725875030" sldId="263"/>
            <ac:spMk id="2" creationId="{F1245659-8E54-A8F5-5D59-F291A379F4A0}"/>
          </ac:spMkLst>
        </pc:spChg>
      </pc:sldChg>
      <pc:sldChg chg="modSp add">
        <pc:chgData name="Sara Elgohary" userId="364471da3d67b863" providerId="Windows Live" clId="Web-{4B9FD944-DCE6-97D2-9831-932F97844D12}" dt="2025-03-23T09:28:30.064" v="115"/>
        <pc:sldMkLst>
          <pc:docMk/>
          <pc:sldMk cId="551374290" sldId="264"/>
        </pc:sldMkLst>
        <pc:spChg chg="mod">
          <ac:chgData name="Sara Elgohary" userId="364471da3d67b863" providerId="Windows Live" clId="Web-{4B9FD944-DCE6-97D2-9831-932F97844D12}" dt="2025-03-23T09:28:30.064" v="115"/>
          <ac:spMkLst>
            <pc:docMk/>
            <pc:sldMk cId="551374290" sldId="264"/>
            <ac:spMk id="2" creationId="{E0D61938-D3EA-6EDD-69B0-B13C55FB7D2E}"/>
          </ac:spMkLst>
        </pc:spChg>
      </pc:sldChg>
      <pc:sldChg chg="modSp add">
        <pc:chgData name="Sara Elgohary" userId="364471da3d67b863" providerId="Windows Live" clId="Web-{4B9FD944-DCE6-97D2-9831-932F97844D12}" dt="2025-03-23T09:28:43.174" v="118"/>
        <pc:sldMkLst>
          <pc:docMk/>
          <pc:sldMk cId="2769446601" sldId="265"/>
        </pc:sldMkLst>
        <pc:spChg chg="mod">
          <ac:chgData name="Sara Elgohary" userId="364471da3d67b863" providerId="Windows Live" clId="Web-{4B9FD944-DCE6-97D2-9831-932F97844D12}" dt="2025-03-23T09:28:43.174" v="118"/>
          <ac:spMkLst>
            <pc:docMk/>
            <pc:sldMk cId="2769446601" sldId="265"/>
            <ac:spMk id="2" creationId="{0BFF9E64-5B89-4EFC-8221-DAA2D0A0E222}"/>
          </ac:spMkLst>
        </pc:spChg>
      </pc:sldChg>
      <pc:sldChg chg="modSp add">
        <pc:chgData name="Sara Elgohary" userId="364471da3d67b863" providerId="Windows Live" clId="Web-{4B9FD944-DCE6-97D2-9831-932F97844D12}" dt="2025-03-23T09:29:05.877" v="120"/>
        <pc:sldMkLst>
          <pc:docMk/>
          <pc:sldMk cId="3106645001" sldId="266"/>
        </pc:sldMkLst>
        <pc:spChg chg="mod">
          <ac:chgData name="Sara Elgohary" userId="364471da3d67b863" providerId="Windows Live" clId="Web-{4B9FD944-DCE6-97D2-9831-932F97844D12}" dt="2025-03-23T09:29:05.877" v="120"/>
          <ac:spMkLst>
            <pc:docMk/>
            <pc:sldMk cId="3106645001" sldId="266"/>
            <ac:spMk id="2" creationId="{C9E8F6B2-4035-6486-E7A1-6E456F03E407}"/>
          </ac:spMkLst>
        </pc:spChg>
      </pc:sldChg>
      <pc:sldChg chg="modSp add mod modClrScheme chgLayout">
        <pc:chgData name="Sara Elgohary" userId="364471da3d67b863" providerId="Windows Live" clId="Web-{4B9FD944-DCE6-97D2-9831-932F97844D12}" dt="2025-03-23T09:29:34.034" v="127" actId="1076"/>
        <pc:sldMkLst>
          <pc:docMk/>
          <pc:sldMk cId="3784773835" sldId="267"/>
        </pc:sldMkLst>
        <pc:spChg chg="mod ord">
          <ac:chgData name="Sara Elgohary" userId="364471da3d67b863" providerId="Windows Live" clId="Web-{4B9FD944-DCE6-97D2-9831-932F97844D12}" dt="2025-03-23T09:29:34.034" v="127" actId="1076"/>
          <ac:spMkLst>
            <pc:docMk/>
            <pc:sldMk cId="3784773835" sldId="267"/>
            <ac:spMk id="2" creationId="{E6786BE1-AB93-D73B-1D6F-63A6D231BCBF}"/>
          </ac:spMkLst>
        </pc:spChg>
        <pc:spChg chg="mod ord">
          <ac:chgData name="Sara Elgohary" userId="364471da3d67b863" providerId="Windows Live" clId="Web-{4B9FD944-DCE6-97D2-9831-932F97844D12}" dt="2025-03-23T09:29:31.096" v="126" actId="1076"/>
          <ac:spMkLst>
            <pc:docMk/>
            <pc:sldMk cId="3784773835" sldId="267"/>
            <ac:spMk id="3" creationId="{DC9FE367-607B-4102-DE7F-5DABCF5B694F}"/>
          </ac:spMkLst>
        </pc:spChg>
      </pc:sldChg>
      <pc:sldChg chg="addSp delSp modSp add del mod modClrScheme addAnim delAnim chgLayout">
        <pc:chgData name="Sara Elgohary" userId="364471da3d67b863" providerId="Windows Live" clId="Web-{4B9FD944-DCE6-97D2-9831-932F97844D12}" dt="2025-03-23T09:30:21.518" v="132" actId="1076"/>
        <pc:sldMkLst>
          <pc:docMk/>
          <pc:sldMk cId="2018025515" sldId="268"/>
        </pc:sldMkLst>
        <pc:spChg chg="add del mod ord">
          <ac:chgData name="Sara Elgohary" userId="364471da3d67b863" providerId="Windows Live" clId="Web-{4B9FD944-DCE6-97D2-9831-932F97844D12}" dt="2025-03-23T09:30:14.628" v="131"/>
          <ac:spMkLst>
            <pc:docMk/>
            <pc:sldMk cId="2018025515" sldId="268"/>
            <ac:spMk id="2" creationId="{CA92FB8F-1168-93BF-90E5-EBDACAFB6456}"/>
          </ac:spMkLst>
        </pc:spChg>
        <pc:spChg chg="mod ord">
          <ac:chgData name="Sara Elgohary" userId="364471da3d67b863" providerId="Windows Live" clId="Web-{4B9FD944-DCE6-97D2-9831-932F97844D12}" dt="2025-03-23T09:30:21.518" v="132" actId="1076"/>
          <ac:spMkLst>
            <pc:docMk/>
            <pc:sldMk cId="2018025515" sldId="268"/>
            <ac:spMk id="4" creationId="{6A2AA8EF-0B8C-191A-8093-44DE69F68B3F}"/>
          </ac:spMkLst>
        </pc:spChg>
        <pc:spChg chg="add del mod">
          <ac:chgData name="Sara Elgohary" userId="364471da3d67b863" providerId="Windows Live" clId="Web-{4B9FD944-DCE6-97D2-9831-932F97844D12}" dt="2025-03-23T09:16:52.442" v="56"/>
          <ac:spMkLst>
            <pc:docMk/>
            <pc:sldMk cId="2018025515" sldId="268"/>
            <ac:spMk id="6" creationId="{6AE0FCD8-F8F0-D670-531B-2591594AA8CA}"/>
          </ac:spMkLst>
        </pc:spChg>
      </pc:sldChg>
      <pc:sldChg chg="modSp add">
        <pc:chgData name="Sara Elgohary" userId="364471da3d67b863" providerId="Windows Live" clId="Web-{4B9FD944-DCE6-97D2-9831-932F97844D12}" dt="2025-03-23T09:30:38.378" v="134"/>
        <pc:sldMkLst>
          <pc:docMk/>
          <pc:sldMk cId="3554031547" sldId="269"/>
        </pc:sldMkLst>
        <pc:spChg chg="mod">
          <ac:chgData name="Sara Elgohary" userId="364471da3d67b863" providerId="Windows Live" clId="Web-{4B9FD944-DCE6-97D2-9831-932F97844D12}" dt="2025-03-23T09:30:38.378" v="134"/>
          <ac:spMkLst>
            <pc:docMk/>
            <pc:sldMk cId="3554031547" sldId="269"/>
            <ac:spMk id="2" creationId="{0BAF3CF2-3C35-7E22-8BD9-6209896620DB}"/>
          </ac:spMkLst>
        </pc:spChg>
      </pc:sldChg>
      <pc:sldChg chg="modSp add">
        <pc:chgData name="Sara Elgohary" userId="364471da3d67b863" providerId="Windows Live" clId="Web-{4B9FD944-DCE6-97D2-9831-932F97844D12}" dt="2025-03-23T09:31:33.394" v="141"/>
        <pc:sldMkLst>
          <pc:docMk/>
          <pc:sldMk cId="2725370718" sldId="270"/>
        </pc:sldMkLst>
        <pc:spChg chg="mod">
          <ac:chgData name="Sara Elgohary" userId="364471da3d67b863" providerId="Windows Live" clId="Web-{4B9FD944-DCE6-97D2-9831-932F97844D12}" dt="2025-03-23T09:31:33.394" v="141"/>
          <ac:spMkLst>
            <pc:docMk/>
            <pc:sldMk cId="2725370718" sldId="270"/>
            <ac:spMk id="2" creationId="{601A5C78-41FD-3012-F89D-8310BBAFE044}"/>
          </ac:spMkLst>
        </pc:spChg>
      </pc:sldChg>
      <pc:sldChg chg="addSp delSp modSp add mod setBg">
        <pc:chgData name="Sara Elgohary" userId="364471da3d67b863" providerId="Windows Live" clId="Web-{4B9FD944-DCE6-97D2-9831-932F97844D12}" dt="2025-03-23T09:31:08.660" v="139"/>
        <pc:sldMkLst>
          <pc:docMk/>
          <pc:sldMk cId="4200144520" sldId="271"/>
        </pc:sldMkLst>
        <pc:spChg chg="mod">
          <ac:chgData name="Sara Elgohary" userId="364471da3d67b863" providerId="Windows Live" clId="Web-{4B9FD944-DCE6-97D2-9831-932F97844D12}" dt="2025-03-23T09:31:08.660" v="139"/>
          <ac:spMkLst>
            <pc:docMk/>
            <pc:sldMk cId="4200144520" sldId="271"/>
            <ac:spMk id="2" creationId="{45B17E76-E9FD-B379-9CD1-C7089584B899}"/>
          </ac:spMkLst>
        </pc:spChg>
        <pc:spChg chg="del">
          <ac:chgData name="Sara Elgohary" userId="364471da3d67b863" providerId="Windows Live" clId="Web-{4B9FD944-DCE6-97D2-9831-932F97844D12}" dt="2025-03-23T09:30:54.863" v="137"/>
          <ac:spMkLst>
            <pc:docMk/>
            <pc:sldMk cId="4200144520" sldId="271"/>
            <ac:spMk id="3" creationId="{71D7BEEA-7AAF-5F33-CDED-3A98C85060D9}"/>
          </ac:spMkLst>
        </pc:spChg>
        <pc:graphicFrameChg chg="add">
          <ac:chgData name="Sara Elgohary" userId="364471da3d67b863" providerId="Windows Live" clId="Web-{4B9FD944-DCE6-97D2-9831-932F97844D12}" dt="2025-03-23T09:30:54.863" v="137"/>
          <ac:graphicFrameMkLst>
            <pc:docMk/>
            <pc:sldMk cId="4200144520" sldId="271"/>
            <ac:graphicFrameMk id="5" creationId="{1058CC85-9D39-CE97-7D83-7A874FC92B65}"/>
          </ac:graphicFrameMkLst>
        </pc:graphicFrameChg>
      </pc:sldChg>
      <pc:sldChg chg="modSp add">
        <pc:chgData name="Sara Elgohary" userId="364471da3d67b863" providerId="Windows Live" clId="Web-{4B9FD944-DCE6-97D2-9831-932F97844D12}" dt="2025-03-23T09:32:12.160" v="145" actId="20577"/>
        <pc:sldMkLst>
          <pc:docMk/>
          <pc:sldMk cId="2630521478" sldId="272"/>
        </pc:sldMkLst>
        <pc:spChg chg="mod">
          <ac:chgData name="Sara Elgohary" userId="364471da3d67b863" providerId="Windows Live" clId="Web-{4B9FD944-DCE6-97D2-9831-932F97844D12}" dt="2025-03-23T09:32:12.160" v="145" actId="20577"/>
          <ac:spMkLst>
            <pc:docMk/>
            <pc:sldMk cId="2630521478" sldId="272"/>
            <ac:spMk id="2" creationId="{939CF2EB-C889-4FE9-0876-6DC8F5A33F6D}"/>
          </ac:spMkLst>
        </pc:spChg>
      </pc:sldChg>
      <pc:sldChg chg="delSp new del mod modClrScheme chgLayout">
        <pc:chgData name="Sara Elgohary" userId="364471da3d67b863" providerId="Windows Live" clId="Web-{4B9FD944-DCE6-97D2-9831-932F97844D12}" dt="2025-03-23T09:08:55.995" v="3"/>
        <pc:sldMkLst>
          <pc:docMk/>
          <pc:sldMk cId="3387900820" sldId="622"/>
        </pc:sldMkLst>
        <pc:spChg chg="del">
          <ac:chgData name="Sara Elgohary" userId="364471da3d67b863" providerId="Windows Live" clId="Web-{4B9FD944-DCE6-97D2-9831-932F97844D12}" dt="2025-03-23T09:08:36.338" v="1"/>
          <ac:spMkLst>
            <pc:docMk/>
            <pc:sldMk cId="3387900820" sldId="622"/>
            <ac:spMk id="2" creationId="{74AB951A-01FE-AA86-331C-544E6008029D}"/>
          </ac:spMkLst>
        </pc:spChg>
        <pc:spChg chg="del">
          <ac:chgData name="Sara Elgohary" userId="364471da3d67b863" providerId="Windows Live" clId="Web-{4B9FD944-DCE6-97D2-9831-932F97844D12}" dt="2025-03-23T09:08:36.338" v="1"/>
          <ac:spMkLst>
            <pc:docMk/>
            <pc:sldMk cId="3387900820" sldId="622"/>
            <ac:spMk id="3" creationId="{98C8CDE1-F7A6-AC16-2E1C-1346C4305897}"/>
          </ac:spMkLst>
        </pc:spChg>
      </pc:sldChg>
      <pc:sldChg chg="add">
        <pc:chgData name="Sara Elgohary" userId="364471da3d67b863" providerId="Windows Live" clId="Web-{4B9FD944-DCE6-97D2-9831-932F97844D12}" dt="2025-03-23T09:08:38.979" v="2"/>
        <pc:sldMkLst>
          <pc:docMk/>
          <pc:sldMk cId="3996520435" sldId="623"/>
        </pc:sldMkLst>
      </pc:sldChg>
      <pc:sldChg chg="new del">
        <pc:chgData name="Sara Elgohary" userId="364471da3d67b863" providerId="Windows Live" clId="Web-{4B9FD944-DCE6-97D2-9831-932F97844D12}" dt="2025-03-23T09:10:46.484" v="8"/>
        <pc:sldMkLst>
          <pc:docMk/>
          <pc:sldMk cId="2102836193" sldId="624"/>
        </pc:sldMkLst>
      </pc:sldChg>
      <pc:sldChg chg="add del">
        <pc:chgData name="Sara Elgohary" userId="364471da3d67b863" providerId="Windows Live" clId="Web-{4B9FD944-DCE6-97D2-9831-932F97844D12}" dt="2025-03-23T09:10:52.953" v="9"/>
        <pc:sldMkLst>
          <pc:docMk/>
          <pc:sldMk cId="3042020803" sldId="625"/>
        </pc:sldMkLst>
      </pc:sldChg>
      <pc:sldChg chg="modSp add">
        <pc:chgData name="Sara Elgohary" userId="364471da3d67b863" providerId="Windows Live" clId="Web-{4B9FD944-DCE6-97D2-9831-932F97844D12}" dt="2025-03-23T09:20:02.413" v="76" actId="14100"/>
        <pc:sldMkLst>
          <pc:docMk/>
          <pc:sldMk cId="425735583" sldId="626"/>
        </pc:sldMkLst>
        <pc:picChg chg="mod">
          <ac:chgData name="Sara Elgohary" userId="364471da3d67b863" providerId="Windows Live" clId="Web-{4B9FD944-DCE6-97D2-9831-932F97844D12}" dt="2025-03-23T09:20:02.413" v="76" actId="14100"/>
          <ac:picMkLst>
            <pc:docMk/>
            <pc:sldMk cId="425735583" sldId="626"/>
            <ac:picMk id="6" creationId="{D6E951A7-98C8-2F3B-10CF-F725EA0D6C96}"/>
          </ac:picMkLst>
        </pc:picChg>
      </pc:sldChg>
      <pc:sldChg chg="new del">
        <pc:chgData name="Sara Elgohary" userId="364471da3d67b863" providerId="Windows Live" clId="Web-{4B9FD944-DCE6-97D2-9831-932F97844D12}" dt="2025-03-23T09:11:11.328" v="12"/>
        <pc:sldMkLst>
          <pc:docMk/>
          <pc:sldMk cId="3917107622" sldId="627"/>
        </pc:sldMkLst>
      </pc:sldChg>
      <pc:sldChg chg="addSp delSp modSp add mod modClrScheme chgLayout">
        <pc:chgData name="Sara Elgohary" userId="364471da3d67b863" providerId="Windows Live" clId="Web-{4B9FD944-DCE6-97D2-9831-932F97844D12}" dt="2025-03-23T09:22:02.058" v="85" actId="14100"/>
        <pc:sldMkLst>
          <pc:docMk/>
          <pc:sldMk cId="915171161" sldId="628"/>
        </pc:sldMkLst>
        <pc:spChg chg="del mod">
          <ac:chgData name="Sara Elgohary" userId="364471da3d67b863" providerId="Windows Live" clId="Web-{4B9FD944-DCE6-97D2-9831-932F97844D12}" dt="2025-03-23T09:21:29.964" v="80"/>
          <ac:spMkLst>
            <pc:docMk/>
            <pc:sldMk cId="915171161" sldId="628"/>
            <ac:spMk id="2" creationId="{F528E96C-DAE3-90B1-7165-09D0F4AEF358}"/>
          </ac:spMkLst>
        </pc:spChg>
        <pc:spChg chg="mod ord">
          <ac:chgData name="Sara Elgohary" userId="364471da3d67b863" providerId="Windows Live" clId="Web-{4B9FD944-DCE6-97D2-9831-932F97844D12}" dt="2025-03-23T09:21:43.792" v="81"/>
          <ac:spMkLst>
            <pc:docMk/>
            <pc:sldMk cId="915171161" sldId="628"/>
            <ac:spMk id="3" creationId="{A0D228FA-8282-65F4-117A-7FF7AD99BC18}"/>
          </ac:spMkLst>
        </pc:spChg>
        <pc:spChg chg="add del mod ord">
          <ac:chgData name="Sara Elgohary" userId="364471da3d67b863" providerId="Windows Live" clId="Web-{4B9FD944-DCE6-97D2-9831-932F97844D12}" dt="2025-03-23T09:21:52.089" v="83"/>
          <ac:spMkLst>
            <pc:docMk/>
            <pc:sldMk cId="915171161" sldId="628"/>
            <ac:spMk id="4" creationId="{6C23C69A-6E40-5BAD-7828-3B19B4DDD8A4}"/>
          </ac:spMkLst>
        </pc:spChg>
        <pc:spChg chg="add mod">
          <ac:chgData name="Sara Elgohary" userId="364471da3d67b863" providerId="Windows Live" clId="Web-{4B9FD944-DCE6-97D2-9831-932F97844D12}" dt="2025-03-23T09:22:02.058" v="85" actId="14100"/>
          <ac:spMkLst>
            <pc:docMk/>
            <pc:sldMk cId="915171161" sldId="628"/>
            <ac:spMk id="6" creationId="{BA6D23AC-D5E9-A097-67AC-190069DE5865}"/>
          </ac:spMkLst>
        </pc:spChg>
      </pc:sldChg>
      <pc:sldChg chg="new del">
        <pc:chgData name="Sara Elgohary" userId="364471da3d67b863" providerId="Windows Live" clId="Web-{4B9FD944-DCE6-97D2-9831-932F97844D12}" dt="2025-03-23T09:12:01.563" v="16"/>
        <pc:sldMkLst>
          <pc:docMk/>
          <pc:sldMk cId="2779376513" sldId="629"/>
        </pc:sldMkLst>
      </pc:sldChg>
      <pc:sldChg chg="modSp add">
        <pc:chgData name="Sara Elgohary" userId="364471da3d67b863" providerId="Windows Live" clId="Web-{4B9FD944-DCE6-97D2-9831-932F97844D12}" dt="2025-03-23T09:26:03.264" v="99" actId="20577"/>
        <pc:sldMkLst>
          <pc:docMk/>
          <pc:sldMk cId="211889991" sldId="630"/>
        </pc:sldMkLst>
        <pc:spChg chg="mod">
          <ac:chgData name="Sara Elgohary" userId="364471da3d67b863" providerId="Windows Live" clId="Web-{4B9FD944-DCE6-97D2-9831-932F97844D12}" dt="2025-03-23T09:26:03.264" v="99" actId="20577"/>
          <ac:spMkLst>
            <pc:docMk/>
            <pc:sldMk cId="211889991" sldId="630"/>
            <ac:spMk id="2" creationId="{C43EB5D8-C579-E256-1ECF-EC1807A0E980}"/>
          </ac:spMkLst>
        </pc:spChg>
      </pc:sldChg>
      <pc:sldChg chg="delSp new del mod modClrScheme chgLayout">
        <pc:chgData name="Sara Elgohary" userId="364471da3d67b863" providerId="Windows Live" clId="Web-{4B9FD944-DCE6-97D2-9831-932F97844D12}" dt="2025-03-23T09:15:32.691" v="42"/>
        <pc:sldMkLst>
          <pc:docMk/>
          <pc:sldMk cId="145224363" sldId="631"/>
        </pc:sldMkLst>
        <pc:spChg chg="del">
          <ac:chgData name="Sara Elgohary" userId="364471da3d67b863" providerId="Windows Live" clId="Web-{4B9FD944-DCE6-97D2-9831-932F97844D12}" dt="2025-03-23T09:15:24.893" v="40"/>
          <ac:spMkLst>
            <pc:docMk/>
            <pc:sldMk cId="145224363" sldId="631"/>
            <ac:spMk id="2" creationId="{3781AB2D-E75C-6C49-8A7A-C9E73365FAE7}"/>
          </ac:spMkLst>
        </pc:spChg>
        <pc:spChg chg="del">
          <ac:chgData name="Sara Elgohary" userId="364471da3d67b863" providerId="Windows Live" clId="Web-{4B9FD944-DCE6-97D2-9831-932F97844D12}" dt="2025-03-23T09:15:24.893" v="40"/>
          <ac:spMkLst>
            <pc:docMk/>
            <pc:sldMk cId="145224363" sldId="631"/>
            <ac:spMk id="3" creationId="{171B224D-3352-FF12-596A-7B684FAF00D6}"/>
          </ac:spMkLst>
        </pc:spChg>
      </pc:sldChg>
      <pc:sldChg chg="new del">
        <pc:chgData name="Sara Elgohary" userId="364471da3d67b863" providerId="Windows Live" clId="Web-{4B9FD944-DCE6-97D2-9831-932F97844D12}" dt="2025-03-23T09:12:46.392" v="22"/>
        <pc:sldMkLst>
          <pc:docMk/>
          <pc:sldMk cId="419165466" sldId="631"/>
        </pc:sldMkLst>
      </pc:sldChg>
      <pc:sldChg chg="new del">
        <pc:chgData name="Sara Elgohary" userId="364471da3d67b863" providerId="Windows Live" clId="Web-{4B9FD944-DCE6-97D2-9831-932F97844D12}" dt="2025-03-23T09:13:49.549" v="28"/>
        <pc:sldMkLst>
          <pc:docMk/>
          <pc:sldMk cId="836680662" sldId="631"/>
        </pc:sldMkLst>
      </pc:sldChg>
      <pc:sldChg chg="new del">
        <pc:chgData name="Sara Elgohary" userId="364471da3d67b863" providerId="Windows Live" clId="Web-{4B9FD944-DCE6-97D2-9831-932F97844D12}" dt="2025-03-23T09:31:39.472" v="142"/>
        <pc:sldMkLst>
          <pc:docMk/>
          <pc:sldMk cId="2343268829" sldId="631"/>
        </pc:sldMkLst>
      </pc:sldChg>
      <pc:sldChg chg="new del">
        <pc:chgData name="Sara Elgohary" userId="364471da3d67b863" providerId="Windows Live" clId="Web-{4B9FD944-DCE6-97D2-9831-932F97844D12}" dt="2025-03-23T09:14:45.252" v="35"/>
        <pc:sldMkLst>
          <pc:docMk/>
          <pc:sldMk cId="2848270503" sldId="631"/>
        </pc:sldMkLst>
      </pc:sldChg>
      <pc:sldChg chg="new del">
        <pc:chgData name="Sara Elgohary" userId="364471da3d67b863" providerId="Windows Live" clId="Web-{4B9FD944-DCE6-97D2-9831-932F97844D12}" dt="2025-03-23T09:14:59.440" v="38"/>
        <pc:sldMkLst>
          <pc:docMk/>
          <pc:sldMk cId="3500478443" sldId="631"/>
        </pc:sldMkLst>
      </pc:sldChg>
      <pc:sldChg chg="delSp new del mod modClrScheme chgLayout">
        <pc:chgData name="Sara Elgohary" userId="364471da3d67b863" providerId="Windows Live" clId="Web-{4B9FD944-DCE6-97D2-9831-932F97844D12}" dt="2025-03-23T09:18:15.130" v="69"/>
        <pc:sldMkLst>
          <pc:docMk/>
          <pc:sldMk cId="3510268800" sldId="631"/>
        </pc:sldMkLst>
        <pc:spChg chg="del">
          <ac:chgData name="Sara Elgohary" userId="364471da3d67b863" providerId="Windows Live" clId="Web-{4B9FD944-DCE6-97D2-9831-932F97844D12}" dt="2025-03-23T09:17:25.286" v="63"/>
          <ac:spMkLst>
            <pc:docMk/>
            <pc:sldMk cId="3510268800" sldId="631"/>
            <ac:spMk id="2" creationId="{C7CE455A-FBF7-8C7A-F3A6-01B6E86422B5}"/>
          </ac:spMkLst>
        </pc:spChg>
        <pc:spChg chg="del">
          <ac:chgData name="Sara Elgohary" userId="364471da3d67b863" providerId="Windows Live" clId="Web-{4B9FD944-DCE6-97D2-9831-932F97844D12}" dt="2025-03-23T09:17:25.286" v="63"/>
          <ac:spMkLst>
            <pc:docMk/>
            <pc:sldMk cId="3510268800" sldId="631"/>
            <ac:spMk id="3" creationId="{7B088BEB-532C-14EC-4631-4A270C0D0802}"/>
          </ac:spMkLst>
        </pc:spChg>
      </pc:sldChg>
      <pc:sldChg chg="delSp new del mod modClrScheme chgLayout">
        <pc:chgData name="Sara Elgohary" userId="364471da3d67b863" providerId="Windows Live" clId="Web-{4B9FD944-DCE6-97D2-9831-932F97844D12}" dt="2025-03-23T09:16:43.004" v="54"/>
        <pc:sldMkLst>
          <pc:docMk/>
          <pc:sldMk cId="4025919945" sldId="631"/>
        </pc:sldMkLst>
        <pc:spChg chg="del">
          <ac:chgData name="Sara Elgohary" userId="364471da3d67b863" providerId="Windows Live" clId="Web-{4B9FD944-DCE6-97D2-9831-932F97844D12}" dt="2025-03-23T09:15:44.582" v="44"/>
          <ac:spMkLst>
            <pc:docMk/>
            <pc:sldMk cId="4025919945" sldId="631"/>
            <ac:spMk id="2" creationId="{4C11F7A5-6A26-85AB-D679-2FBDD0F9790D}"/>
          </ac:spMkLst>
        </pc:spChg>
        <pc:spChg chg="del">
          <ac:chgData name="Sara Elgohary" userId="364471da3d67b863" providerId="Windows Live" clId="Web-{4B9FD944-DCE6-97D2-9831-932F97844D12}" dt="2025-03-23T09:15:44.582" v="44"/>
          <ac:spMkLst>
            <pc:docMk/>
            <pc:sldMk cId="4025919945" sldId="631"/>
            <ac:spMk id="3" creationId="{C1811355-A9E0-F6D8-54C6-5E3418BD9592}"/>
          </ac:spMkLst>
        </pc:spChg>
      </pc:sldChg>
      <pc:sldChg chg="new del">
        <pc:chgData name="Sara Elgohary" userId="364471da3d67b863" providerId="Windows Live" clId="Web-{4B9FD944-DCE6-97D2-9831-932F97844D12}" dt="2025-03-23T09:13:31.876" v="25"/>
        <pc:sldMkLst>
          <pc:docMk/>
          <pc:sldMk cId="4042560046" sldId="631"/>
        </pc:sldMkLst>
      </pc:sldChg>
      <pc:sldChg chg="new del">
        <pc:chgData name="Sara Elgohary" userId="364471da3d67b863" providerId="Windows Live" clId="Web-{4B9FD944-DCE6-97D2-9831-932F97844D12}" dt="2025-03-23T09:14:17.564" v="32"/>
        <pc:sldMkLst>
          <pc:docMk/>
          <pc:sldMk cId="4056368296" sldId="631"/>
        </pc:sldMkLst>
      </pc:sldChg>
      <pc:sldChg chg="new del">
        <pc:chgData name="Sara Elgohary" userId="364471da3d67b863" providerId="Windows Live" clId="Web-{4B9FD944-DCE6-97D2-9831-932F97844D12}" dt="2025-03-23T09:18:08.287" v="67"/>
        <pc:sldMkLst>
          <pc:docMk/>
          <pc:sldMk cId="2024513961" sldId="632"/>
        </pc:sldMkLst>
      </pc:sldChg>
      <pc:sldChg chg="delSp new del mod modClrScheme chgLayout">
        <pc:chgData name="Sara Elgohary" userId="364471da3d67b863" providerId="Windows Live" clId="Web-{4B9FD944-DCE6-97D2-9831-932F97844D12}" dt="2025-03-23T09:18:48.303" v="72"/>
        <pc:sldMkLst>
          <pc:docMk/>
          <pc:sldMk cId="2798530029" sldId="632"/>
        </pc:sldMkLst>
        <pc:spChg chg="del">
          <ac:chgData name="Sara Elgohary" userId="364471da3d67b863" providerId="Windows Live" clId="Web-{4B9FD944-DCE6-97D2-9831-932F97844D12}" dt="2025-03-23T09:18:28.506" v="70"/>
          <ac:spMkLst>
            <pc:docMk/>
            <pc:sldMk cId="2798530029" sldId="632"/>
            <ac:spMk id="2" creationId="{6869334F-758C-2D46-0336-723C06379638}"/>
          </ac:spMkLst>
        </pc:spChg>
        <pc:spChg chg="del">
          <ac:chgData name="Sara Elgohary" userId="364471da3d67b863" providerId="Windows Live" clId="Web-{4B9FD944-DCE6-97D2-9831-932F97844D12}" dt="2025-03-23T09:18:28.506" v="70"/>
          <ac:spMkLst>
            <pc:docMk/>
            <pc:sldMk cId="2798530029" sldId="632"/>
            <ac:spMk id="3" creationId="{56B358B1-0674-4966-8606-5EED3461B6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8862608-A856-4AF8-887F-73953D036C8A}" type="datetimeFigureOut">
              <a:rPr lang="ar-EG" smtClean="0"/>
              <a:t>19/10/1446</a:t>
            </a:fld>
            <a:endParaRPr lang="ar-E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1FFE19A-24E5-40D2-B30D-5FD05CE1C263}" type="slidenum">
              <a:rPr lang="ar-EG" smtClean="0"/>
              <a:t>‹#›</a:t>
            </a:fld>
            <a:endParaRPr lang="ar-EG"/>
          </a:p>
        </p:txBody>
      </p:sp>
    </p:spTree>
    <p:extLst>
      <p:ext uri="{BB962C8B-B14F-4D97-AF65-F5344CB8AC3E}">
        <p14:creationId xmlns:p14="http://schemas.microsoft.com/office/powerpoint/2010/main" val="20594787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FE19A-24E5-40D2-B30D-5FD05CE1C263}" type="slidenum">
              <a:rPr lang="ar-EG" smtClean="0"/>
              <a:t>2</a:t>
            </a:fld>
            <a:endParaRPr lang="ar-EG"/>
          </a:p>
        </p:txBody>
      </p:sp>
    </p:spTree>
    <p:extLst>
      <p:ext uri="{BB962C8B-B14F-4D97-AF65-F5344CB8AC3E}">
        <p14:creationId xmlns:p14="http://schemas.microsoft.com/office/powerpoint/2010/main" val="188398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35B15CD-7A20-431C-AEC8-B5159C038D51}"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ECEF-F405-4847-9B0E-DFAF817B44D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18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B15CD-7A20-431C-AEC8-B5159C038D51}"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17133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B15CD-7A20-431C-AEC8-B5159C038D51}"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76381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xmlns="" id="{805C4425-09AC-4097-B868-D49C9D64C8F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403"/>
            <a:ext cx="3720664" cy="6857194"/>
          </a:xfrm>
          <a:prstGeom prst="rect">
            <a:avLst/>
          </a:prstGeom>
        </p:spPr>
      </p:pic>
      <p:sp>
        <p:nvSpPr>
          <p:cNvPr id="5" name="Title 2">
            <a:extLst>
              <a:ext uri="{FF2B5EF4-FFF2-40B4-BE49-F238E27FC236}">
                <a16:creationId xmlns:a16="http://schemas.microsoft.com/office/drawing/2014/main" xmlns=""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54620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B15CD-7A20-431C-AEC8-B5159C038D51}"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209660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5B15CD-7A20-431C-AEC8-B5159C038D51}"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9ECEF-F405-4847-9B0E-DFAF817B44D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39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5B15CD-7A20-431C-AEC8-B5159C038D51}"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121672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5B15CD-7A20-431C-AEC8-B5159C038D51}" type="datetimeFigureOut">
              <a:rPr lang="en-US" smtClean="0"/>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297684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5B15CD-7A20-431C-AEC8-B5159C038D51}" type="datetimeFigureOut">
              <a:rPr lang="en-US" smtClean="0"/>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410118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35B15CD-7A20-431C-AEC8-B5159C038D51}" type="datetimeFigureOut">
              <a:rPr lang="en-US" smtClean="0"/>
              <a:t>4/17/2025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225543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35B15CD-7A20-431C-AEC8-B5159C038D51}" type="datetimeFigureOut">
              <a:rPr lang="en-US" smtClean="0"/>
              <a:t>4/17/2025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79ECEF-F405-4847-9B0E-DFAF817B44D6}" type="slidenum">
              <a:rPr lang="en-US" smtClean="0"/>
              <a:t>‹#›</a:t>
            </a:fld>
            <a:endParaRPr lang="en-US"/>
          </a:p>
        </p:txBody>
      </p:sp>
    </p:spTree>
    <p:extLst>
      <p:ext uri="{BB962C8B-B14F-4D97-AF65-F5344CB8AC3E}">
        <p14:creationId xmlns:p14="http://schemas.microsoft.com/office/powerpoint/2010/main" val="112084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5B15CD-7A20-431C-AEC8-B5159C038D51}"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9ECEF-F405-4847-9B0E-DFAF817B44D6}" type="slidenum">
              <a:rPr lang="en-US" smtClean="0"/>
              <a:t>‹#›</a:t>
            </a:fld>
            <a:endParaRPr lang="en-US"/>
          </a:p>
        </p:txBody>
      </p:sp>
    </p:spTree>
    <p:extLst>
      <p:ext uri="{BB962C8B-B14F-4D97-AF65-F5344CB8AC3E}">
        <p14:creationId xmlns:p14="http://schemas.microsoft.com/office/powerpoint/2010/main" val="282146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35B15CD-7A20-431C-AEC8-B5159C038D51}" type="datetimeFigureOut">
              <a:rPr lang="en-US" smtClean="0"/>
              <a:t>4/17/2025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879ECEF-F405-4847-9B0E-DFAF817B44D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8082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a:extLst>
              <a:ext uri="{FF2B5EF4-FFF2-40B4-BE49-F238E27FC236}">
                <a16:creationId xmlns:a16="http://schemas.microsoft.com/office/drawing/2014/main" xmlns="" id="{53CA2B60-1711-C56D-5284-1058B0381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8478" y="179883"/>
            <a:ext cx="1556604" cy="222372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xmlns="" id="{74DD3AEA-618F-66AB-7255-132AA007B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82" y="179883"/>
            <a:ext cx="2082967" cy="26346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5C7A96D1-4004-8BEE-A055-123A1F07695E}"/>
              </a:ext>
            </a:extLst>
          </p:cNvPr>
          <p:cNvSpPr txBox="1"/>
          <p:nvPr/>
        </p:nvSpPr>
        <p:spPr>
          <a:xfrm>
            <a:off x="2523335" y="936011"/>
            <a:ext cx="7311656" cy="2554545"/>
          </a:xfrm>
          <a:prstGeom prst="rect">
            <a:avLst/>
          </a:prstGeom>
          <a:noFill/>
        </p:spPr>
        <p:txBody>
          <a:bodyPr wrap="square">
            <a:spAutoFit/>
          </a:bodyPr>
          <a:lstStyle/>
          <a:p>
            <a:pPr algn="ctr"/>
            <a:r>
              <a:rPr lang="en-US" sz="2000" b="1" dirty="0">
                <a:latin typeface="Times New Roman" panose="02020603050405020304" pitchFamily="18" charset="0"/>
                <a:ea typeface="Tahoma" panose="020B0604030504040204" pitchFamily="34" charset="0"/>
                <a:cs typeface="Times New Roman" panose="02020603050405020304" pitchFamily="18" charset="0"/>
              </a:rPr>
              <a:t>Faculty of Nursing Cairo University </a:t>
            </a:r>
          </a:p>
          <a:p>
            <a:pPr algn="ctr"/>
            <a:r>
              <a:rPr lang="en-US" sz="2000" b="1" dirty="0">
                <a:latin typeface="Times New Roman" panose="02020603050405020304" pitchFamily="18" charset="0"/>
                <a:ea typeface="Tahoma" panose="020B0604030504040204" pitchFamily="34" charset="0"/>
                <a:cs typeface="Times New Roman" panose="02020603050405020304" pitchFamily="18" charset="0"/>
              </a:rPr>
              <a:t>2024-2025</a:t>
            </a:r>
          </a:p>
          <a:p>
            <a:pPr algn="ctr"/>
            <a:r>
              <a:rPr lang="en-US" sz="2000" b="1" dirty="0">
                <a:latin typeface="Times New Roman" panose="02020603050405020304" pitchFamily="18" charset="0"/>
                <a:ea typeface="Tahoma" panose="020B0604030504040204" pitchFamily="34" charset="0"/>
                <a:cs typeface="Times New Roman" panose="02020603050405020304" pitchFamily="18" charset="0"/>
              </a:rPr>
              <a:t>Evaluation course (02808)</a:t>
            </a:r>
          </a:p>
          <a:p>
            <a:pPr algn="ctr"/>
            <a:r>
              <a:rPr lang="en-US" sz="2000" b="1" dirty="0">
                <a:latin typeface="Times New Roman" panose="02020603050405020304" pitchFamily="18" charset="0"/>
                <a:ea typeface="Tahoma" panose="020B0604030504040204" pitchFamily="34" charset="0"/>
                <a:cs typeface="Times New Roman" panose="02020603050405020304" pitchFamily="18" charset="0"/>
              </a:rPr>
              <a:t>2</a:t>
            </a:r>
            <a:r>
              <a:rPr lang="en-US" sz="2000" b="1" baseline="30000" dirty="0">
                <a:latin typeface="Times New Roman" panose="02020603050405020304" pitchFamily="18" charset="0"/>
                <a:ea typeface="Tahoma" panose="020B0604030504040204" pitchFamily="34" charset="0"/>
                <a:cs typeface="Times New Roman" panose="02020603050405020304" pitchFamily="18" charset="0"/>
              </a:rPr>
              <a:t>nd</a:t>
            </a:r>
            <a:r>
              <a:rPr lang="en-US" sz="2000" b="1" dirty="0">
                <a:latin typeface="Times New Roman" panose="02020603050405020304" pitchFamily="18" charset="0"/>
                <a:ea typeface="Tahoma" panose="020B0604030504040204" pitchFamily="34" charset="0"/>
                <a:cs typeface="Times New Roman" panose="02020603050405020304" pitchFamily="18" charset="0"/>
              </a:rPr>
              <a:t>  Doctoral Semester</a:t>
            </a:r>
          </a:p>
          <a:p>
            <a:pPr algn="ctr"/>
            <a:r>
              <a:rPr lang="en-US" sz="2000" b="1" dirty="0">
                <a:ea typeface="Tahoma" panose="020B0604030504040204" pitchFamily="34" charset="0"/>
                <a:cs typeface="Arial" panose="020B0604020202020204" pitchFamily="34" charset="0"/>
              </a:rPr>
              <a:t> </a:t>
            </a:r>
          </a:p>
          <a:p>
            <a:pPr algn="ctr"/>
            <a:r>
              <a:rPr lang="en-US" sz="6000" b="1" i="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GRADING</a:t>
            </a:r>
            <a:endParaRPr lang="en-US" sz="6000"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A2F1D35D-E58A-35EB-9F96-A1CECD7CB041}"/>
              </a:ext>
            </a:extLst>
          </p:cNvPr>
          <p:cNvSpPr txBox="1"/>
          <p:nvPr/>
        </p:nvSpPr>
        <p:spPr>
          <a:xfrm>
            <a:off x="336882" y="4043446"/>
            <a:ext cx="4289682" cy="2123658"/>
          </a:xfrm>
          <a:prstGeom prst="rect">
            <a:avLst/>
          </a:prstGeom>
          <a:noFill/>
        </p:spPr>
        <p:txBody>
          <a:bodyPr wrap="square">
            <a:spAutoFit/>
          </a:bodyPr>
          <a:lstStyle/>
          <a:p>
            <a:r>
              <a:rPr lang="en-US" sz="3200" b="1" dirty="0">
                <a:solidFill>
                  <a:schemeClr val="accent2"/>
                </a:solidFill>
                <a:latin typeface="Times New Roman" panose="02020603050405020304" pitchFamily="18" charset="0"/>
                <a:cs typeface="Times New Roman" panose="02020603050405020304" pitchFamily="18" charset="0"/>
              </a:rPr>
              <a:t>Prepared by:</a:t>
            </a:r>
          </a:p>
          <a:p>
            <a:r>
              <a:rPr lang="en-US" sz="2800" dirty="0">
                <a:latin typeface="Times New Roman" panose="02020603050405020304" pitchFamily="18" charset="0"/>
                <a:cs typeface="Times New Roman" panose="02020603050405020304" pitchFamily="18" charset="0"/>
              </a:rPr>
              <a:t>Doha </a:t>
            </a:r>
            <a:r>
              <a:rPr lang="en-US" sz="2800" dirty="0" smtClean="0">
                <a:latin typeface="Times New Roman" panose="02020603050405020304" pitchFamily="18" charset="0"/>
                <a:cs typeface="Times New Roman" panose="02020603050405020304" pitchFamily="18" charset="0"/>
              </a:rPr>
              <a:t>Amin </a:t>
            </a:r>
            <a:r>
              <a:rPr lang="en-US" sz="2800" dirty="0" err="1" smtClean="0">
                <a:latin typeface="Times New Roman" panose="02020603050405020304" pitchFamily="18" charset="0"/>
                <a:cs typeface="Times New Roman" panose="02020603050405020304" pitchFamily="18" charset="0"/>
              </a:rPr>
              <a:t>Amer</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Mohamed Ahmed Adly </a:t>
            </a:r>
          </a:p>
          <a:p>
            <a:r>
              <a:rPr lang="en-US" sz="2800" dirty="0">
                <a:latin typeface="Times New Roman" panose="02020603050405020304" pitchFamily="18" charset="0"/>
                <a:cs typeface="Times New Roman" panose="02020603050405020304" pitchFamily="18" charset="0"/>
              </a:rPr>
              <a:t>Mustafa Mohamed Hussein</a:t>
            </a:r>
          </a:p>
          <a:p>
            <a:endParaRPr lang="en-US" sz="1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C5EB0E74-5438-81FC-949B-C8A191E26ABB}"/>
              </a:ext>
            </a:extLst>
          </p:cNvPr>
          <p:cNvSpPr txBox="1"/>
          <p:nvPr/>
        </p:nvSpPr>
        <p:spPr>
          <a:xfrm>
            <a:off x="6594267" y="3908369"/>
            <a:ext cx="5597733" cy="2308324"/>
          </a:xfrm>
          <a:prstGeom prst="rect">
            <a:avLst/>
          </a:prstGeom>
          <a:noFill/>
        </p:spPr>
        <p:txBody>
          <a:bodyPr wrap="square">
            <a:spAutoFit/>
          </a:bodyPr>
          <a:lstStyle/>
          <a:p>
            <a:r>
              <a:rPr lang="en-US" sz="3200" b="1" dirty="0">
                <a:solidFill>
                  <a:schemeClr val="accent2"/>
                </a:solidFill>
                <a:latin typeface="Times New Roman" panose="02020603050405020304" pitchFamily="18" charset="0"/>
                <a:cs typeface="Times New Roman" panose="02020603050405020304" pitchFamily="18" charset="0"/>
              </a:rPr>
              <a:t>Under Supervision of: </a:t>
            </a:r>
          </a:p>
          <a:p>
            <a:r>
              <a:rPr lang="en-US" sz="2800" dirty="0">
                <a:solidFill>
                  <a:srgbClr val="000000"/>
                </a:solidFill>
                <a:latin typeface="Times New Roman" panose="02020603050405020304" pitchFamily="18" charset="0"/>
                <a:cs typeface="Times New Roman" panose="02020603050405020304" pitchFamily="18" charset="0"/>
              </a:rPr>
              <a:t>Prof .</a:t>
            </a:r>
            <a:r>
              <a:rPr lang="en-US" sz="2800" dirty="0" err="1">
                <a:solidFill>
                  <a:srgbClr val="000000"/>
                </a:solidFill>
                <a:latin typeface="Times New Roman" panose="02020603050405020304" pitchFamily="18" charset="0"/>
                <a:cs typeface="Times New Roman" panose="02020603050405020304" pitchFamily="18" charset="0"/>
              </a:rPr>
              <a:t>Dr</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Effat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ElKarmalawy</a:t>
            </a:r>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Prof .</a:t>
            </a:r>
            <a:r>
              <a:rPr lang="en-US" sz="2800" dirty="0" err="1">
                <a:solidFill>
                  <a:srgbClr val="000000"/>
                </a:solidFill>
                <a:latin typeface="Times New Roman" panose="02020603050405020304" pitchFamily="18" charset="0"/>
                <a:cs typeface="Times New Roman" panose="02020603050405020304" pitchFamily="18" charset="0"/>
              </a:rPr>
              <a:t>Dr</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Enas</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Helmy</a:t>
            </a:r>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Assist. Prof/ </a:t>
            </a:r>
            <a:r>
              <a:rPr lang="en-US" sz="2800" dirty="0" err="1">
                <a:solidFill>
                  <a:srgbClr val="000000"/>
                </a:solidFill>
                <a:latin typeface="Times New Roman" panose="02020603050405020304" pitchFamily="18" charset="0"/>
                <a:cs typeface="Times New Roman" panose="02020603050405020304" pitchFamily="18" charset="0"/>
              </a:rPr>
              <a:t>Heba</a:t>
            </a:r>
            <a:r>
              <a:rPr lang="en-US" sz="2800" dirty="0">
                <a:solidFill>
                  <a:srgbClr val="000000"/>
                </a:solidFill>
                <a:latin typeface="Times New Roman" panose="02020603050405020304" pitchFamily="18" charset="0"/>
                <a:cs typeface="Times New Roman" panose="02020603050405020304" pitchFamily="18" charset="0"/>
              </a:rPr>
              <a:t> Ahmed</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78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0000"/>
                </a:solidFill>
                <a:latin typeface="Times New Roman" panose="02020603050405020304" pitchFamily="18" charset="0"/>
                <a:cs typeface="Times New Roman" panose="02020603050405020304" pitchFamily="18" charset="0"/>
              </a:rPr>
              <a:t>The benefits of grading system in </a:t>
            </a:r>
            <a:r>
              <a:rPr lang="en-GB" sz="3600" b="1" dirty="0" err="1">
                <a:solidFill>
                  <a:srgbClr val="FF0000"/>
                </a:solidFill>
                <a:latin typeface="Times New Roman" panose="02020603050405020304" pitchFamily="18" charset="0"/>
                <a:cs typeface="Times New Roman" panose="02020603050405020304" pitchFamily="18" charset="0"/>
              </a:rPr>
              <a:t>education.Cont</a:t>
            </a:r>
            <a:r>
              <a:rPr lang="en-GB" sz="3600" b="1" dirty="0">
                <a:solidFill>
                  <a:srgbClr val="FF0000"/>
                </a:solidFill>
                <a:latin typeface="Times New Roman" panose="02020603050405020304" pitchFamily="18" charset="0"/>
                <a:cs typeface="Times New Roman" panose="02020603050405020304" pitchFamily="18" charset="0"/>
              </a:rPr>
              <a:t>.,</a:t>
            </a:r>
            <a:endParaRPr lang="en-US" b="1" dirty="0"/>
          </a:p>
        </p:txBody>
      </p:sp>
      <p:sp>
        <p:nvSpPr>
          <p:cNvPr id="3" name="Content Placeholder 2"/>
          <p:cNvSpPr>
            <a:spLocks noGrp="1"/>
          </p:cNvSpPr>
          <p:nvPr>
            <p:ph idx="1"/>
          </p:nvPr>
        </p:nvSpPr>
        <p:spPr>
          <a:xfrm>
            <a:off x="1090605" y="1819037"/>
            <a:ext cx="10058400" cy="4023360"/>
          </a:xfrm>
        </p:spPr>
        <p:txBody>
          <a:bodyPr>
            <a:normAutofit fontScale="92500" lnSpcReduction="20000"/>
          </a:bodyPr>
          <a:lstStyle/>
          <a:p>
            <a:pPr marL="0" indent="0" algn="just">
              <a:lnSpc>
                <a:spcPct val="150000"/>
              </a:lnSpc>
              <a:buNone/>
            </a:pPr>
            <a:r>
              <a:rPr lang="en-GB" sz="2800" b="1" dirty="0">
                <a:solidFill>
                  <a:srgbClr val="FF0000"/>
                </a:solidFill>
                <a:latin typeface="Times New Roman" panose="02020603050405020304" pitchFamily="18" charset="0"/>
                <a:cs typeface="Times New Roman" panose="02020603050405020304" pitchFamily="18" charset="0"/>
              </a:rPr>
              <a:t>7-Informed Decision-Making</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a:solidFill>
                  <a:srgbClr val="282829"/>
                </a:solidFill>
                <a:latin typeface="Times New Roman" panose="02020603050405020304" pitchFamily="18" charset="0"/>
                <a:cs typeface="Times New Roman" panose="02020603050405020304" pitchFamily="18" charset="0"/>
              </a:rPr>
              <a:t>Grades provide valuable data for school administrators and policymakers to make </a:t>
            </a:r>
            <a:r>
              <a:rPr lang="en-GB" sz="2800" dirty="0">
                <a:solidFill>
                  <a:srgbClr val="FF0000"/>
                </a:solidFill>
                <a:latin typeface="Times New Roman" panose="02020603050405020304" pitchFamily="18" charset="0"/>
                <a:cs typeface="Times New Roman" panose="02020603050405020304" pitchFamily="18" charset="0"/>
              </a:rPr>
              <a:t>informed decisions </a:t>
            </a:r>
            <a:r>
              <a:rPr lang="en-GB" sz="2800" dirty="0">
                <a:solidFill>
                  <a:srgbClr val="282829"/>
                </a:solidFill>
                <a:latin typeface="Times New Roman" panose="02020603050405020304" pitchFamily="18" charset="0"/>
                <a:cs typeface="Times New Roman" panose="02020603050405020304" pitchFamily="18" charset="0"/>
              </a:rPr>
              <a:t>about </a:t>
            </a:r>
            <a:r>
              <a:rPr lang="en-GB" sz="2800" dirty="0">
                <a:solidFill>
                  <a:srgbClr val="FF0000"/>
                </a:solidFill>
                <a:latin typeface="Times New Roman" panose="02020603050405020304" pitchFamily="18" charset="0"/>
                <a:cs typeface="Times New Roman" panose="02020603050405020304" pitchFamily="18" charset="0"/>
              </a:rPr>
              <a:t>curriculum</a:t>
            </a:r>
            <a:r>
              <a:rPr lang="en-GB" sz="2800" dirty="0">
                <a:solidFill>
                  <a:srgbClr val="282829"/>
                </a:solidFill>
                <a:latin typeface="Times New Roman" panose="02020603050405020304" pitchFamily="18" charset="0"/>
                <a:cs typeface="Times New Roman" panose="02020603050405020304" pitchFamily="18" charset="0"/>
              </a:rPr>
              <a:t>, </a:t>
            </a:r>
            <a:r>
              <a:rPr lang="en-GB" sz="2800" dirty="0">
                <a:solidFill>
                  <a:srgbClr val="FF0000"/>
                </a:solidFill>
                <a:latin typeface="Times New Roman" panose="02020603050405020304" pitchFamily="18" charset="0"/>
                <a:cs typeface="Times New Roman" panose="02020603050405020304" pitchFamily="18" charset="0"/>
              </a:rPr>
              <a:t>teaching methods</a:t>
            </a:r>
            <a:r>
              <a:rPr lang="en-GB" sz="2800" dirty="0">
                <a:solidFill>
                  <a:srgbClr val="282829"/>
                </a:solidFill>
                <a:latin typeface="Times New Roman" panose="02020603050405020304" pitchFamily="18" charset="0"/>
                <a:cs typeface="Times New Roman" panose="02020603050405020304" pitchFamily="18" charset="0"/>
              </a:rPr>
              <a:t>, and </a:t>
            </a:r>
            <a:r>
              <a:rPr lang="en-GB" sz="2800" dirty="0">
                <a:solidFill>
                  <a:srgbClr val="FF0000"/>
                </a:solidFill>
                <a:latin typeface="Times New Roman" panose="02020603050405020304" pitchFamily="18" charset="0"/>
                <a:cs typeface="Times New Roman" panose="02020603050405020304" pitchFamily="18" charset="0"/>
              </a:rPr>
              <a:t>resource allocation</a:t>
            </a:r>
            <a:r>
              <a:rPr lang="en-GB" sz="2800" dirty="0">
                <a:solidFill>
                  <a:srgbClr val="282829"/>
                </a:solidFill>
                <a:latin typeface="Times New Roman" panose="02020603050405020304" pitchFamily="18" charset="0"/>
                <a:cs typeface="Times New Roman" panose="02020603050405020304" pitchFamily="18" charset="0"/>
              </a:rPr>
              <a:t>.</a:t>
            </a:r>
          </a:p>
          <a:p>
            <a:pPr marL="0" indent="0" algn="just">
              <a:lnSpc>
                <a:spcPct val="150000"/>
              </a:lnSpc>
              <a:buNone/>
            </a:pPr>
            <a:r>
              <a:rPr lang="en-GB" sz="2800" b="1" dirty="0">
                <a:solidFill>
                  <a:srgbClr val="FF0000"/>
                </a:solidFill>
                <a:latin typeface="Times New Roman" panose="02020603050405020304" pitchFamily="18" charset="0"/>
                <a:cs typeface="Times New Roman" panose="02020603050405020304" pitchFamily="18" charset="0"/>
              </a:rPr>
              <a:t>8-Preparation for Future Challenges</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a:solidFill>
                  <a:srgbClr val="282829"/>
                </a:solidFill>
                <a:latin typeface="Times New Roman" panose="02020603050405020304" pitchFamily="18" charset="0"/>
                <a:cs typeface="Times New Roman" panose="02020603050405020304" pitchFamily="18" charset="0"/>
              </a:rPr>
              <a:t>The grading system prepares students for </a:t>
            </a:r>
            <a:r>
              <a:rPr lang="en-GB" sz="2800" b="1" dirty="0">
                <a:solidFill>
                  <a:srgbClr val="282829"/>
                </a:solidFill>
                <a:latin typeface="Times New Roman" panose="02020603050405020304" pitchFamily="18" charset="0"/>
                <a:cs typeface="Times New Roman" panose="02020603050405020304" pitchFamily="18" charset="0"/>
              </a:rPr>
              <a:t>future academic and professional environments where performance evaluations are common</a:t>
            </a:r>
            <a:r>
              <a:rPr lang="en-GB" sz="2800" dirty="0">
                <a:solidFill>
                  <a:srgbClr val="282829"/>
                </a:solidFill>
                <a:latin typeface="Times New Roman" panose="02020603050405020304" pitchFamily="18" charset="0"/>
                <a:cs typeface="Times New Roman" panose="02020603050405020304" pitchFamily="18" charset="0"/>
              </a:rPr>
              <a:t>, </a:t>
            </a:r>
            <a:r>
              <a:rPr lang="en-GB" sz="2800" b="1" dirty="0">
                <a:solidFill>
                  <a:srgbClr val="282829"/>
                </a:solidFill>
                <a:latin typeface="Times New Roman" panose="02020603050405020304" pitchFamily="18" charset="0"/>
                <a:cs typeface="Times New Roman" panose="02020603050405020304" pitchFamily="18" charset="0"/>
              </a:rPr>
              <a:t>teaching them to handle feedback and work toward improvement.</a:t>
            </a:r>
          </a:p>
          <a:p>
            <a:endParaRPr lang="en-US" dirty="0"/>
          </a:p>
        </p:txBody>
      </p:sp>
    </p:spTree>
    <p:extLst>
      <p:ext uri="{BB962C8B-B14F-4D97-AF65-F5344CB8AC3E}">
        <p14:creationId xmlns:p14="http://schemas.microsoft.com/office/powerpoint/2010/main" val="222752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spc="-10" dirty="0">
                <a:solidFill>
                  <a:srgbClr val="FF0000"/>
                </a:solidFill>
                <a:latin typeface="Times New Roman" pitchFamily="18" charset="0"/>
                <a:cs typeface="Times New Roman" pitchFamily="18" charset="0"/>
              </a:rPr>
              <a:t>Grades</a:t>
            </a:r>
            <a:r>
              <a:rPr lang="en-US" sz="3600" b="1" i="1" spc="-20" dirty="0">
                <a:solidFill>
                  <a:srgbClr val="FF0000"/>
                </a:solidFill>
                <a:latin typeface="Times New Roman" pitchFamily="18" charset="0"/>
                <a:cs typeface="Times New Roman" pitchFamily="18" charset="0"/>
              </a:rPr>
              <a:t> </a:t>
            </a:r>
            <a:r>
              <a:rPr lang="en-US" sz="3600" b="1" i="1" spc="-10" dirty="0">
                <a:solidFill>
                  <a:srgbClr val="FF0000"/>
                </a:solidFill>
                <a:latin typeface="Times New Roman" pitchFamily="18" charset="0"/>
                <a:cs typeface="Times New Roman" pitchFamily="18" charset="0"/>
              </a:rPr>
              <a:t>Inflation</a:t>
            </a:r>
            <a:endParaRPr lang="en-US" dirty="0"/>
          </a:p>
        </p:txBody>
      </p:sp>
      <p:sp>
        <p:nvSpPr>
          <p:cNvPr id="3" name="Content Placeholder 2"/>
          <p:cNvSpPr>
            <a:spLocks noGrp="1"/>
          </p:cNvSpPr>
          <p:nvPr>
            <p:ph idx="1"/>
          </p:nvPr>
        </p:nvSpPr>
        <p:spPr>
          <a:xfrm>
            <a:off x="1097280" y="1845734"/>
            <a:ext cx="10058400" cy="4341484"/>
          </a:xfrm>
        </p:spPr>
        <p:txBody>
          <a:bodyPr>
            <a:normAutofit fontScale="85000" lnSpcReduction="10000"/>
          </a:bodyPr>
          <a:lstStyle/>
          <a:p>
            <a:pPr lvl="0">
              <a:buClr>
                <a:srgbClr val="1CADE4"/>
              </a:buClr>
              <a:buFont typeface="Wingdings" panose="05000000000000000000" pitchFamily="2" charset="2"/>
              <a:buChar char="q"/>
            </a:pPr>
            <a:r>
              <a:rPr lang="en-GB" sz="2800" dirty="0">
                <a:solidFill>
                  <a:prstClr val="black">
                    <a:lumMod val="75000"/>
                    <a:lumOff val="25000"/>
                  </a:prstClr>
                </a:solidFill>
                <a:latin typeface="Times New Roman" panose="02020603050405020304" pitchFamily="18" charset="0"/>
                <a:cs typeface="Times New Roman" panose="02020603050405020304" pitchFamily="18" charset="0"/>
              </a:rPr>
              <a:t>Grades are </a:t>
            </a:r>
            <a:r>
              <a:rPr lang="en-GB" sz="2800" dirty="0">
                <a:solidFill>
                  <a:srgbClr val="FF0000"/>
                </a:solidFill>
                <a:latin typeface="Times New Roman" panose="02020603050405020304" pitchFamily="18" charset="0"/>
                <a:cs typeface="Times New Roman" panose="02020603050405020304" pitchFamily="18" charset="0"/>
              </a:rPr>
              <a:t>inflated</a:t>
            </a:r>
            <a:r>
              <a:rPr lang="en-GB" sz="2800" dirty="0">
                <a:solidFill>
                  <a:prstClr val="black">
                    <a:lumMod val="75000"/>
                    <a:lumOff val="25000"/>
                  </a:prstClr>
                </a:solidFill>
                <a:latin typeface="Times New Roman" panose="02020603050405020304" pitchFamily="18" charset="0"/>
                <a:cs typeface="Times New Roman" panose="02020603050405020304" pitchFamily="18" charset="0"/>
              </a:rPr>
              <a:t> and thus </a:t>
            </a:r>
            <a:r>
              <a:rPr lang="en-GB" sz="2800" b="1" dirty="0">
                <a:solidFill>
                  <a:srgbClr val="FF0000"/>
                </a:solidFill>
                <a:latin typeface="Times New Roman" panose="02020603050405020304" pitchFamily="18" charset="0"/>
                <a:cs typeface="Times New Roman" panose="02020603050405020304" pitchFamily="18" charset="0"/>
              </a:rPr>
              <a:t>do not reflect true achievement. </a:t>
            </a:r>
            <a:endParaRPr lang="en-GB" sz="2800" b="1" spc="-90" dirty="0">
              <a:solidFill>
                <a:srgbClr val="FF0000"/>
              </a:solidFill>
              <a:latin typeface="Times New Roman" pitchFamily="18" charset="0"/>
              <a:cs typeface="Times New Roman" pitchFamily="18" charset="0"/>
            </a:endParaRPr>
          </a:p>
          <a:p>
            <a:pPr marL="469265" lvl="0" indent="-457200" algn="just" defTabSz="457200">
              <a:lnSpc>
                <a:spcPct val="150000"/>
              </a:lnSpc>
              <a:spcBef>
                <a:spcPts val="830"/>
              </a:spcBef>
              <a:spcAft>
                <a:spcPts val="0"/>
              </a:spcAft>
              <a:buClr>
                <a:srgbClr val="C00000"/>
              </a:buClr>
              <a:buSzTx/>
              <a:buFont typeface="Wingdings" panose="05000000000000000000" pitchFamily="2" charset="2"/>
              <a:buChar char="q"/>
              <a:tabLst>
                <a:tab pos="340995" algn="l"/>
              </a:tabLst>
            </a:pPr>
            <a:r>
              <a:rPr lang="en-GB" sz="2800" spc="-90" dirty="0">
                <a:solidFill>
                  <a:prstClr val="black"/>
                </a:solidFill>
                <a:latin typeface="Times New Roman" pitchFamily="18" charset="0"/>
                <a:cs typeface="Times New Roman" pitchFamily="18" charset="0"/>
              </a:rPr>
              <a:t>It</a:t>
            </a:r>
            <a:r>
              <a:rPr lang="en-GB" sz="2800" spc="25"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is</a:t>
            </a:r>
            <a:r>
              <a:rPr lang="en-GB" sz="2800" spc="20" dirty="0">
                <a:solidFill>
                  <a:prstClr val="black"/>
                </a:solidFill>
                <a:latin typeface="Times New Roman" pitchFamily="18" charset="0"/>
                <a:cs typeface="Times New Roman" pitchFamily="18" charset="0"/>
              </a:rPr>
              <a:t> </a:t>
            </a:r>
            <a:r>
              <a:rPr lang="en-GB" sz="2800" spc="-85" dirty="0">
                <a:solidFill>
                  <a:prstClr val="black"/>
                </a:solidFill>
                <a:latin typeface="Times New Roman" pitchFamily="18" charset="0"/>
                <a:cs typeface="Times New Roman" pitchFamily="18" charset="0"/>
              </a:rPr>
              <a:t>the</a:t>
            </a:r>
            <a:r>
              <a:rPr lang="en-GB" sz="2800" spc="35" dirty="0">
                <a:solidFill>
                  <a:prstClr val="black"/>
                </a:solidFill>
                <a:latin typeface="Times New Roman" pitchFamily="18" charset="0"/>
                <a:cs typeface="Times New Roman" pitchFamily="18" charset="0"/>
              </a:rPr>
              <a:t> </a:t>
            </a:r>
            <a:r>
              <a:rPr lang="en-GB" sz="2800" b="1" spc="-5" dirty="0">
                <a:solidFill>
                  <a:srgbClr val="FF0000"/>
                </a:solidFill>
                <a:latin typeface="Times New Roman" pitchFamily="18" charset="0"/>
                <a:cs typeface="Times New Roman" pitchFamily="18" charset="0"/>
              </a:rPr>
              <a:t>awarding</a:t>
            </a:r>
            <a:r>
              <a:rPr lang="en-GB" sz="2800" b="1" spc="20" dirty="0">
                <a:solidFill>
                  <a:srgbClr val="FF0000"/>
                </a:solidFill>
                <a:latin typeface="Times New Roman" pitchFamily="18" charset="0"/>
                <a:cs typeface="Times New Roman" pitchFamily="18" charset="0"/>
              </a:rPr>
              <a:t> </a:t>
            </a:r>
            <a:r>
              <a:rPr lang="en-GB" sz="2800" b="1" spc="-65" dirty="0">
                <a:solidFill>
                  <a:srgbClr val="FF0000"/>
                </a:solidFill>
                <a:latin typeface="Times New Roman" pitchFamily="18" charset="0"/>
                <a:cs typeface="Times New Roman" pitchFamily="18" charset="0"/>
              </a:rPr>
              <a:t>of</a:t>
            </a:r>
            <a:r>
              <a:rPr lang="en-GB" sz="2800" b="1" spc="25" dirty="0">
                <a:solidFill>
                  <a:srgbClr val="FF0000"/>
                </a:solidFill>
                <a:latin typeface="Times New Roman" pitchFamily="18" charset="0"/>
                <a:cs typeface="Times New Roman" pitchFamily="18" charset="0"/>
              </a:rPr>
              <a:t> </a:t>
            </a:r>
            <a:r>
              <a:rPr lang="en-GB" sz="2800" b="1" spc="-50" dirty="0">
                <a:solidFill>
                  <a:srgbClr val="FF0000"/>
                </a:solidFill>
                <a:latin typeface="Times New Roman" pitchFamily="18" charset="0"/>
                <a:cs typeface="Times New Roman" pitchFamily="18" charset="0"/>
              </a:rPr>
              <a:t>higher</a:t>
            </a:r>
            <a:r>
              <a:rPr lang="en-GB" sz="2800" b="1" spc="25" dirty="0">
                <a:solidFill>
                  <a:srgbClr val="FF0000"/>
                </a:solidFill>
                <a:latin typeface="Times New Roman" pitchFamily="18" charset="0"/>
                <a:cs typeface="Times New Roman" pitchFamily="18" charset="0"/>
              </a:rPr>
              <a:t> </a:t>
            </a:r>
            <a:r>
              <a:rPr lang="en-GB" sz="2800" b="1" dirty="0">
                <a:solidFill>
                  <a:srgbClr val="FF0000"/>
                </a:solidFill>
                <a:latin typeface="Times New Roman" pitchFamily="18" charset="0"/>
                <a:cs typeface="Times New Roman" pitchFamily="18" charset="0"/>
              </a:rPr>
              <a:t>grades</a:t>
            </a:r>
            <a:r>
              <a:rPr lang="en-GB" sz="2800" b="1" spc="20" dirty="0">
                <a:solidFill>
                  <a:srgbClr val="FF0000"/>
                </a:solidFill>
                <a:latin typeface="Times New Roman" pitchFamily="18" charset="0"/>
                <a:cs typeface="Times New Roman" pitchFamily="18" charset="0"/>
              </a:rPr>
              <a:t> </a:t>
            </a:r>
            <a:r>
              <a:rPr lang="en-GB" sz="2800" b="1" spc="-35" dirty="0">
                <a:solidFill>
                  <a:srgbClr val="FF0000"/>
                </a:solidFill>
                <a:latin typeface="Times New Roman" pitchFamily="18" charset="0"/>
                <a:cs typeface="Times New Roman" pitchFamily="18" charset="0"/>
              </a:rPr>
              <a:t>than</a:t>
            </a:r>
            <a:r>
              <a:rPr lang="en-GB" sz="2800" b="1" spc="20" dirty="0">
                <a:solidFill>
                  <a:srgbClr val="FF0000"/>
                </a:solidFill>
                <a:latin typeface="Times New Roman" pitchFamily="18" charset="0"/>
                <a:cs typeface="Times New Roman" pitchFamily="18" charset="0"/>
              </a:rPr>
              <a:t> </a:t>
            </a:r>
            <a:r>
              <a:rPr lang="en-GB" sz="2800" b="1" spc="-45" dirty="0">
                <a:solidFill>
                  <a:srgbClr val="FF0000"/>
                </a:solidFill>
                <a:latin typeface="Times New Roman" pitchFamily="18" charset="0"/>
                <a:cs typeface="Times New Roman" pitchFamily="18" charset="0"/>
              </a:rPr>
              <a:t>students</a:t>
            </a:r>
            <a:r>
              <a:rPr lang="en-GB" sz="2800" b="1" spc="60" dirty="0">
                <a:solidFill>
                  <a:srgbClr val="FF0000"/>
                </a:solidFill>
                <a:latin typeface="Times New Roman" pitchFamily="18" charset="0"/>
                <a:cs typeface="Times New Roman" pitchFamily="18" charset="0"/>
              </a:rPr>
              <a:t> </a:t>
            </a:r>
            <a:r>
              <a:rPr lang="en-GB" sz="2800" b="1" spc="-75" dirty="0">
                <a:solidFill>
                  <a:srgbClr val="FF0000"/>
                </a:solidFill>
                <a:latin typeface="Times New Roman" pitchFamily="18" charset="0"/>
                <a:cs typeface="Times New Roman" pitchFamily="18" charset="0"/>
              </a:rPr>
              <a:t>deserve</a:t>
            </a:r>
            <a:r>
              <a:rPr lang="en-GB" sz="2800" spc="-75" dirty="0">
                <a:solidFill>
                  <a:prstClr val="black"/>
                </a:solidFill>
                <a:latin typeface="Times New Roman" pitchFamily="18" charset="0"/>
                <a:cs typeface="Times New Roman" pitchFamily="18" charset="0"/>
              </a:rPr>
              <a:t>.</a:t>
            </a:r>
            <a:endParaRPr lang="en-GB" sz="2800" dirty="0">
              <a:solidFill>
                <a:prstClr val="black"/>
              </a:solidFill>
              <a:latin typeface="Times New Roman" pitchFamily="18" charset="0"/>
              <a:cs typeface="Times New Roman" pitchFamily="18" charset="0"/>
            </a:endParaRPr>
          </a:p>
          <a:p>
            <a:pPr marL="469265" lvl="0" indent="-457200" algn="just" defTabSz="457200">
              <a:lnSpc>
                <a:spcPct val="150000"/>
              </a:lnSpc>
              <a:spcBef>
                <a:spcPts val="730"/>
              </a:spcBef>
              <a:spcAft>
                <a:spcPts val="0"/>
              </a:spcAft>
              <a:buClr>
                <a:srgbClr val="C00000"/>
              </a:buClr>
              <a:buSzTx/>
              <a:buFont typeface="Wingdings" panose="05000000000000000000" pitchFamily="2" charset="2"/>
              <a:buChar char="q"/>
              <a:tabLst>
                <a:tab pos="340995" algn="l"/>
              </a:tabLst>
            </a:pPr>
            <a:r>
              <a:rPr lang="en-GB" sz="2800" spc="-45" dirty="0">
                <a:solidFill>
                  <a:prstClr val="black"/>
                </a:solidFill>
                <a:latin typeface="Times New Roman" pitchFamily="18" charset="0"/>
                <a:cs typeface="Times New Roman" pitchFamily="18" charset="0"/>
              </a:rPr>
              <a:t>denotes</a:t>
            </a:r>
            <a:r>
              <a:rPr lang="en-GB" sz="2800" spc="40" dirty="0">
                <a:solidFill>
                  <a:prstClr val="black"/>
                </a:solidFill>
                <a:latin typeface="Times New Roman" pitchFamily="18" charset="0"/>
                <a:cs typeface="Times New Roman" pitchFamily="18" charset="0"/>
              </a:rPr>
              <a:t> </a:t>
            </a:r>
            <a:r>
              <a:rPr lang="en-GB" sz="2800" dirty="0">
                <a:solidFill>
                  <a:prstClr val="black"/>
                </a:solidFill>
                <a:latin typeface="Times New Roman" pitchFamily="18" charset="0"/>
                <a:cs typeface="Times New Roman" pitchFamily="18" charset="0"/>
              </a:rPr>
              <a:t>an</a:t>
            </a:r>
            <a:r>
              <a:rPr lang="en-GB" sz="2800" spc="30" dirty="0">
                <a:solidFill>
                  <a:prstClr val="black"/>
                </a:solidFill>
                <a:latin typeface="Times New Roman" pitchFamily="18" charset="0"/>
                <a:cs typeface="Times New Roman" pitchFamily="18" charset="0"/>
              </a:rPr>
              <a:t> </a:t>
            </a:r>
            <a:r>
              <a:rPr lang="en-GB" sz="2800" spc="-55" dirty="0">
                <a:solidFill>
                  <a:srgbClr val="FF0000"/>
                </a:solidFill>
                <a:latin typeface="Times New Roman" pitchFamily="18" charset="0"/>
                <a:cs typeface="Times New Roman" pitchFamily="18" charset="0"/>
              </a:rPr>
              <a:t>increase</a:t>
            </a:r>
            <a:r>
              <a:rPr lang="en-GB" sz="2800" spc="45" dirty="0">
                <a:solidFill>
                  <a:prstClr val="black"/>
                </a:solidFill>
                <a:latin typeface="Times New Roman" pitchFamily="18" charset="0"/>
                <a:cs typeface="Times New Roman" pitchFamily="18" charset="0"/>
              </a:rPr>
              <a:t> </a:t>
            </a:r>
            <a:r>
              <a:rPr lang="en-GB" sz="2800" spc="-65" dirty="0">
                <a:solidFill>
                  <a:prstClr val="black"/>
                </a:solidFill>
                <a:latin typeface="Times New Roman" pitchFamily="18" charset="0"/>
                <a:cs typeface="Times New Roman" pitchFamily="18" charset="0"/>
              </a:rPr>
              <a:t>in</a:t>
            </a:r>
            <a:r>
              <a:rPr lang="en-GB" sz="2800" spc="40" dirty="0">
                <a:solidFill>
                  <a:prstClr val="black"/>
                </a:solidFill>
                <a:latin typeface="Times New Roman" pitchFamily="18" charset="0"/>
                <a:cs typeface="Times New Roman" pitchFamily="18" charset="0"/>
              </a:rPr>
              <a:t> </a:t>
            </a:r>
            <a:r>
              <a:rPr lang="en-GB" sz="2800" spc="-15" dirty="0">
                <a:solidFill>
                  <a:srgbClr val="FF0000"/>
                </a:solidFill>
                <a:latin typeface="Times New Roman" pitchFamily="18" charset="0"/>
                <a:cs typeface="Times New Roman" pitchFamily="18" charset="0"/>
              </a:rPr>
              <a:t>grade</a:t>
            </a:r>
            <a:r>
              <a:rPr lang="en-GB" sz="2800" spc="40" dirty="0">
                <a:solidFill>
                  <a:prstClr val="black"/>
                </a:solidFill>
                <a:latin typeface="Times New Roman" pitchFamily="18" charset="0"/>
                <a:cs typeface="Times New Roman" pitchFamily="18" charset="0"/>
              </a:rPr>
              <a:t> </a:t>
            </a:r>
            <a:r>
              <a:rPr lang="en-GB" sz="2800" spc="-50" dirty="0">
                <a:solidFill>
                  <a:prstClr val="black"/>
                </a:solidFill>
                <a:latin typeface="Times New Roman" pitchFamily="18" charset="0"/>
                <a:cs typeface="Times New Roman" pitchFamily="18" charset="0"/>
              </a:rPr>
              <a:t>point</a:t>
            </a:r>
            <a:r>
              <a:rPr lang="en-GB" sz="2800" spc="35" dirty="0">
                <a:solidFill>
                  <a:prstClr val="black"/>
                </a:solidFill>
                <a:latin typeface="Times New Roman" pitchFamily="18" charset="0"/>
                <a:cs typeface="Times New Roman" pitchFamily="18" charset="0"/>
              </a:rPr>
              <a:t> </a:t>
            </a:r>
            <a:r>
              <a:rPr lang="en-GB" sz="2800" spc="-25" dirty="0">
                <a:solidFill>
                  <a:prstClr val="black"/>
                </a:solidFill>
                <a:latin typeface="Times New Roman" pitchFamily="18" charset="0"/>
                <a:cs typeface="Times New Roman" pitchFamily="18" charset="0"/>
              </a:rPr>
              <a:t>average</a:t>
            </a:r>
            <a:r>
              <a:rPr lang="en-GB" sz="2800" spc="40" dirty="0">
                <a:solidFill>
                  <a:prstClr val="black"/>
                </a:solidFill>
                <a:latin typeface="Times New Roman" pitchFamily="18" charset="0"/>
                <a:cs typeface="Times New Roman" pitchFamily="18" charset="0"/>
              </a:rPr>
              <a:t> </a:t>
            </a:r>
            <a:r>
              <a:rPr lang="en-GB" sz="2800" b="1" u="sng" spc="-60" dirty="0">
                <a:solidFill>
                  <a:srgbClr val="FF0000"/>
                </a:solidFill>
                <a:latin typeface="Times New Roman" pitchFamily="18" charset="0"/>
                <a:cs typeface="Times New Roman" pitchFamily="18" charset="0"/>
              </a:rPr>
              <a:t>without</a:t>
            </a:r>
            <a:r>
              <a:rPr lang="en-GB" sz="2800" b="1" u="sng" spc="45" dirty="0">
                <a:solidFill>
                  <a:prstClr val="black"/>
                </a:solidFill>
                <a:latin typeface="Times New Roman" pitchFamily="18" charset="0"/>
                <a:cs typeface="Times New Roman" pitchFamily="18" charset="0"/>
              </a:rPr>
              <a:t> </a:t>
            </a:r>
            <a:r>
              <a:rPr lang="en-GB" sz="2800" b="1" u="sng" dirty="0">
                <a:solidFill>
                  <a:prstClr val="black"/>
                </a:solidFill>
                <a:latin typeface="Times New Roman" pitchFamily="18" charset="0"/>
                <a:cs typeface="Times New Roman" pitchFamily="18" charset="0"/>
              </a:rPr>
              <a:t>an</a:t>
            </a:r>
            <a:r>
              <a:rPr lang="en-GB" sz="2800" b="1" u="sng" spc="45" dirty="0">
                <a:solidFill>
                  <a:prstClr val="black"/>
                </a:solidFill>
                <a:latin typeface="Times New Roman" pitchFamily="18" charset="0"/>
                <a:cs typeface="Times New Roman" pitchFamily="18" charset="0"/>
              </a:rPr>
              <a:t> </a:t>
            </a:r>
            <a:r>
              <a:rPr lang="en-GB" sz="2800" b="1" u="sng" spc="-55" dirty="0">
                <a:solidFill>
                  <a:srgbClr val="FF0000"/>
                </a:solidFill>
                <a:latin typeface="Times New Roman" pitchFamily="18" charset="0"/>
                <a:cs typeface="Times New Roman" pitchFamily="18" charset="0"/>
              </a:rPr>
              <a:t>increase</a:t>
            </a:r>
            <a:r>
              <a:rPr lang="en-GB" sz="2800" b="1" u="sng" spc="45" dirty="0">
                <a:solidFill>
                  <a:prstClr val="black"/>
                </a:solidFill>
                <a:latin typeface="Times New Roman" pitchFamily="18" charset="0"/>
                <a:cs typeface="Times New Roman" pitchFamily="18" charset="0"/>
              </a:rPr>
              <a:t> </a:t>
            </a:r>
            <a:r>
              <a:rPr lang="en-GB" sz="2800" b="1" u="sng" spc="-65" dirty="0">
                <a:solidFill>
                  <a:prstClr val="black"/>
                </a:solidFill>
                <a:latin typeface="Times New Roman" pitchFamily="18" charset="0"/>
                <a:cs typeface="Times New Roman" pitchFamily="18" charset="0"/>
              </a:rPr>
              <a:t>in</a:t>
            </a:r>
            <a:r>
              <a:rPr lang="en-GB" sz="2800" b="1" u="sng" spc="75" dirty="0">
                <a:solidFill>
                  <a:prstClr val="black"/>
                </a:solidFill>
                <a:latin typeface="Times New Roman" pitchFamily="18" charset="0"/>
                <a:cs typeface="Times New Roman" pitchFamily="18" charset="0"/>
              </a:rPr>
              <a:t> </a:t>
            </a:r>
            <a:r>
              <a:rPr lang="en-GB" sz="2800" b="1" u="sng" spc="-75" dirty="0">
                <a:solidFill>
                  <a:srgbClr val="FF0000"/>
                </a:solidFill>
                <a:latin typeface="Times New Roman" pitchFamily="18" charset="0"/>
                <a:cs typeface="Times New Roman" pitchFamily="18" charset="0"/>
              </a:rPr>
              <a:t>achievement</a:t>
            </a:r>
            <a:r>
              <a:rPr lang="en-GB" sz="2800" spc="-75" dirty="0">
                <a:solidFill>
                  <a:srgbClr val="FF0000"/>
                </a:solidFill>
                <a:latin typeface="Times New Roman" pitchFamily="18" charset="0"/>
                <a:cs typeface="Times New Roman" pitchFamily="18" charset="0"/>
              </a:rPr>
              <a:t>.</a:t>
            </a:r>
            <a:endParaRPr lang="en-GB" sz="2800" dirty="0">
              <a:solidFill>
                <a:srgbClr val="FF0000"/>
              </a:solidFill>
              <a:latin typeface="Times New Roman" pitchFamily="18" charset="0"/>
              <a:cs typeface="Times New Roman" pitchFamily="18" charset="0"/>
            </a:endParaRPr>
          </a:p>
          <a:p>
            <a:pPr marL="469265" marR="5080" lvl="0" indent="-457200" algn="just" defTabSz="457200">
              <a:lnSpc>
                <a:spcPct val="150000"/>
              </a:lnSpc>
              <a:spcBef>
                <a:spcPts val="995"/>
              </a:spcBef>
              <a:spcAft>
                <a:spcPts val="0"/>
              </a:spcAft>
              <a:buClr>
                <a:srgbClr val="C00000"/>
              </a:buClr>
              <a:buSzTx/>
              <a:buFont typeface="Wingdings" panose="05000000000000000000" pitchFamily="2" charset="2"/>
              <a:buChar char="q"/>
              <a:tabLst>
                <a:tab pos="263525" algn="l"/>
              </a:tabLst>
            </a:pPr>
            <a:r>
              <a:rPr lang="en-GB" sz="2800" spc="-80" dirty="0">
                <a:solidFill>
                  <a:prstClr val="black"/>
                </a:solidFill>
                <a:latin typeface="Times New Roman" pitchFamily="18" charset="0"/>
                <a:cs typeface="Times New Roman" pitchFamily="18" charset="0"/>
              </a:rPr>
              <a:t>Generally</a:t>
            </a:r>
            <a:r>
              <a:rPr lang="en-GB" sz="2800" spc="-35" dirty="0">
                <a:solidFill>
                  <a:prstClr val="black"/>
                </a:solidFill>
                <a:latin typeface="Times New Roman" pitchFamily="18" charset="0"/>
                <a:cs typeface="Times New Roman" pitchFamily="18" charset="0"/>
              </a:rPr>
              <a:t>,</a:t>
            </a:r>
            <a:r>
              <a:rPr lang="en-GB" sz="2800" spc="40" dirty="0">
                <a:solidFill>
                  <a:prstClr val="black"/>
                </a:solidFill>
                <a:latin typeface="Times New Roman" pitchFamily="18" charset="0"/>
                <a:cs typeface="Times New Roman" pitchFamily="18" charset="0"/>
              </a:rPr>
              <a:t> </a:t>
            </a:r>
            <a:r>
              <a:rPr lang="en-GB" sz="2800" spc="-15" dirty="0">
                <a:solidFill>
                  <a:prstClr val="black"/>
                </a:solidFill>
                <a:latin typeface="Times New Roman" pitchFamily="18" charset="0"/>
                <a:cs typeface="Times New Roman" pitchFamily="18" charset="0"/>
              </a:rPr>
              <a:t>grade</a:t>
            </a:r>
            <a:r>
              <a:rPr lang="en-GB" sz="2800" spc="40" dirty="0">
                <a:solidFill>
                  <a:prstClr val="black"/>
                </a:solidFill>
                <a:latin typeface="Times New Roman" pitchFamily="18" charset="0"/>
                <a:cs typeface="Times New Roman" pitchFamily="18" charset="0"/>
              </a:rPr>
              <a:t> </a:t>
            </a:r>
            <a:r>
              <a:rPr lang="en-GB" sz="2800" spc="-65" dirty="0">
                <a:solidFill>
                  <a:prstClr val="black"/>
                </a:solidFill>
                <a:latin typeface="Times New Roman" pitchFamily="18" charset="0"/>
                <a:cs typeface="Times New Roman" pitchFamily="18" charset="0"/>
              </a:rPr>
              <a:t>inflation</a:t>
            </a:r>
            <a:r>
              <a:rPr lang="en-GB" sz="2800" spc="5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means</a:t>
            </a:r>
            <a:r>
              <a:rPr lang="en-GB" sz="2800" spc="30" dirty="0">
                <a:solidFill>
                  <a:prstClr val="black"/>
                </a:solidFill>
                <a:latin typeface="Times New Roman" pitchFamily="18" charset="0"/>
                <a:cs typeface="Times New Roman" pitchFamily="18" charset="0"/>
              </a:rPr>
              <a:t> </a:t>
            </a:r>
            <a:r>
              <a:rPr lang="en-GB" sz="2800" spc="-45" dirty="0">
                <a:solidFill>
                  <a:prstClr val="black"/>
                </a:solidFill>
                <a:latin typeface="Times New Roman" pitchFamily="18" charset="0"/>
                <a:cs typeface="Times New Roman" pitchFamily="18" charset="0"/>
              </a:rPr>
              <a:t>students</a:t>
            </a:r>
            <a:r>
              <a:rPr lang="en-GB" sz="2800" spc="75" dirty="0">
                <a:solidFill>
                  <a:prstClr val="black"/>
                </a:solidFill>
                <a:latin typeface="Times New Roman" pitchFamily="18" charset="0"/>
                <a:cs typeface="Times New Roman" pitchFamily="18" charset="0"/>
              </a:rPr>
              <a:t> </a:t>
            </a:r>
            <a:r>
              <a:rPr lang="en-GB" sz="2800" spc="-60" dirty="0">
                <a:solidFill>
                  <a:prstClr val="black"/>
                </a:solidFill>
                <a:latin typeface="Times New Roman" pitchFamily="18" charset="0"/>
                <a:cs typeface="Times New Roman" pitchFamily="18" charset="0"/>
              </a:rPr>
              <a:t>are</a:t>
            </a:r>
            <a:r>
              <a:rPr lang="en-GB" sz="2800" spc="35" dirty="0">
                <a:solidFill>
                  <a:prstClr val="black"/>
                </a:solidFill>
                <a:latin typeface="Times New Roman" pitchFamily="18" charset="0"/>
                <a:cs typeface="Times New Roman" pitchFamily="18" charset="0"/>
              </a:rPr>
              <a:t> </a:t>
            </a:r>
            <a:r>
              <a:rPr lang="en-GB" sz="2800" spc="-35" dirty="0">
                <a:solidFill>
                  <a:prstClr val="black"/>
                </a:solidFill>
                <a:latin typeface="Times New Roman" pitchFamily="18" charset="0"/>
                <a:cs typeface="Times New Roman" pitchFamily="18" charset="0"/>
              </a:rPr>
              <a:t>given</a:t>
            </a:r>
            <a:r>
              <a:rPr lang="en-GB" sz="2800" spc="35" dirty="0">
                <a:solidFill>
                  <a:prstClr val="black"/>
                </a:solidFill>
                <a:latin typeface="Times New Roman" pitchFamily="18" charset="0"/>
                <a:cs typeface="Times New Roman" pitchFamily="18" charset="0"/>
              </a:rPr>
              <a:t> </a:t>
            </a:r>
            <a:r>
              <a:rPr lang="en-GB" sz="2800" spc="-55" dirty="0">
                <a:solidFill>
                  <a:srgbClr val="FF0000"/>
                </a:solidFill>
                <a:latin typeface="Times New Roman" pitchFamily="18" charset="0"/>
                <a:cs typeface="Times New Roman" pitchFamily="18" charset="0"/>
              </a:rPr>
              <a:t>higher</a:t>
            </a:r>
            <a:r>
              <a:rPr lang="en-GB" sz="2800" spc="45" dirty="0">
                <a:solidFill>
                  <a:srgbClr val="FF0000"/>
                </a:solidFill>
                <a:latin typeface="Times New Roman" pitchFamily="18" charset="0"/>
                <a:cs typeface="Times New Roman" pitchFamily="18" charset="0"/>
              </a:rPr>
              <a:t> </a:t>
            </a:r>
            <a:r>
              <a:rPr lang="en-GB" sz="2800" spc="-15" dirty="0">
                <a:solidFill>
                  <a:srgbClr val="FF0000"/>
                </a:solidFill>
                <a:latin typeface="Times New Roman" pitchFamily="18" charset="0"/>
                <a:cs typeface="Times New Roman" pitchFamily="18" charset="0"/>
              </a:rPr>
              <a:t>grade</a:t>
            </a:r>
            <a:r>
              <a:rPr lang="en-GB" sz="2800" spc="35" dirty="0">
                <a:solidFill>
                  <a:srgbClr val="FF0000"/>
                </a:solidFill>
                <a:latin typeface="Times New Roman" pitchFamily="18" charset="0"/>
                <a:cs typeface="Times New Roman" pitchFamily="18" charset="0"/>
              </a:rPr>
              <a:t> </a:t>
            </a:r>
            <a:r>
              <a:rPr lang="en-GB" sz="2800" spc="-45" dirty="0">
                <a:solidFill>
                  <a:prstClr val="black"/>
                </a:solidFill>
                <a:latin typeface="Times New Roman" pitchFamily="18" charset="0"/>
                <a:cs typeface="Times New Roman" pitchFamily="18" charset="0"/>
              </a:rPr>
              <a:t>that</a:t>
            </a:r>
            <a:r>
              <a:rPr lang="en-GB" sz="2800" spc="35" dirty="0">
                <a:solidFill>
                  <a:prstClr val="black"/>
                </a:solidFill>
                <a:latin typeface="Times New Roman" pitchFamily="18" charset="0"/>
                <a:cs typeface="Times New Roman" pitchFamily="18" charset="0"/>
              </a:rPr>
              <a:t> </a:t>
            </a:r>
            <a:r>
              <a:rPr lang="en-GB" sz="2800" dirty="0">
                <a:solidFill>
                  <a:prstClr val="black"/>
                </a:solidFill>
                <a:latin typeface="Times New Roman" pitchFamily="18" charset="0"/>
                <a:cs typeface="Times New Roman" pitchFamily="18" charset="0"/>
              </a:rPr>
              <a:t>do </a:t>
            </a:r>
            <a:r>
              <a:rPr lang="en-GB" sz="2800" spc="-645" dirty="0">
                <a:solidFill>
                  <a:prstClr val="black"/>
                </a:solidFill>
                <a:latin typeface="Times New Roman" pitchFamily="18" charset="0"/>
                <a:cs typeface="Times New Roman" pitchFamily="18" charset="0"/>
              </a:rPr>
              <a:t> </a:t>
            </a:r>
            <a:r>
              <a:rPr lang="en-GB" sz="2800" spc="-60" dirty="0">
                <a:solidFill>
                  <a:srgbClr val="FF0000"/>
                </a:solidFill>
                <a:latin typeface="Times New Roman" pitchFamily="18" charset="0"/>
                <a:cs typeface="Times New Roman" pitchFamily="18" charset="0"/>
              </a:rPr>
              <a:t>not</a:t>
            </a:r>
            <a:r>
              <a:rPr lang="en-GB" sz="2800" spc="10" dirty="0">
                <a:solidFill>
                  <a:srgbClr val="FF0000"/>
                </a:solidFill>
                <a:latin typeface="Times New Roman" pitchFamily="18" charset="0"/>
                <a:cs typeface="Times New Roman" pitchFamily="18" charset="0"/>
              </a:rPr>
              <a:t> </a:t>
            </a:r>
            <a:r>
              <a:rPr lang="en-GB" sz="2800" spc="-30" dirty="0">
                <a:solidFill>
                  <a:srgbClr val="FF0000"/>
                </a:solidFill>
                <a:latin typeface="Times New Roman" pitchFamily="18" charset="0"/>
                <a:cs typeface="Times New Roman" pitchFamily="18" charset="0"/>
              </a:rPr>
              <a:t>corresponds</a:t>
            </a:r>
            <a:r>
              <a:rPr lang="en-GB" sz="2800" spc="40" dirty="0">
                <a:solidFill>
                  <a:srgbClr val="FF0000"/>
                </a:solidFill>
                <a:latin typeface="Times New Roman" pitchFamily="18" charset="0"/>
                <a:cs typeface="Times New Roman" pitchFamily="18" charset="0"/>
              </a:rPr>
              <a:t> </a:t>
            </a:r>
            <a:r>
              <a:rPr lang="en-GB" sz="2800" spc="-70" dirty="0">
                <a:solidFill>
                  <a:prstClr val="black"/>
                </a:solidFill>
                <a:latin typeface="Times New Roman" pitchFamily="18" charset="0"/>
                <a:cs typeface="Times New Roman" pitchFamily="18" charset="0"/>
              </a:rPr>
              <a:t>to</a:t>
            </a:r>
            <a:r>
              <a:rPr lang="en-GB" sz="2800" spc="30" dirty="0">
                <a:solidFill>
                  <a:prstClr val="black"/>
                </a:solidFill>
                <a:latin typeface="Times New Roman" pitchFamily="18" charset="0"/>
                <a:cs typeface="Times New Roman" pitchFamily="18" charset="0"/>
              </a:rPr>
              <a:t> </a:t>
            </a:r>
            <a:r>
              <a:rPr lang="en-GB" sz="2800" spc="-85" dirty="0">
                <a:solidFill>
                  <a:prstClr val="black"/>
                </a:solidFill>
                <a:latin typeface="Times New Roman" pitchFamily="18" charset="0"/>
                <a:cs typeface="Times New Roman" pitchFamily="18" charset="0"/>
              </a:rPr>
              <a:t>the</a:t>
            </a:r>
            <a:r>
              <a:rPr lang="en-GB" sz="2800" spc="25" dirty="0">
                <a:solidFill>
                  <a:prstClr val="black"/>
                </a:solidFill>
                <a:latin typeface="Times New Roman" pitchFamily="18" charset="0"/>
                <a:cs typeface="Times New Roman" pitchFamily="18" charset="0"/>
              </a:rPr>
              <a:t> </a:t>
            </a:r>
            <a:r>
              <a:rPr lang="en-GB" sz="2800" spc="-70" dirty="0">
                <a:solidFill>
                  <a:srgbClr val="FF0000"/>
                </a:solidFill>
                <a:latin typeface="Times New Roman" pitchFamily="18" charset="0"/>
                <a:cs typeface="Times New Roman" pitchFamily="18" charset="0"/>
              </a:rPr>
              <a:t>levels</a:t>
            </a:r>
            <a:r>
              <a:rPr lang="en-GB" sz="2800" spc="60" dirty="0">
                <a:solidFill>
                  <a:prstClr val="black"/>
                </a:solidFill>
                <a:latin typeface="Times New Roman" pitchFamily="18" charset="0"/>
                <a:cs typeface="Times New Roman" pitchFamily="18" charset="0"/>
              </a:rPr>
              <a:t> </a:t>
            </a:r>
            <a:r>
              <a:rPr lang="en-GB" sz="2800" spc="-60" dirty="0">
                <a:solidFill>
                  <a:prstClr val="black"/>
                </a:solidFill>
                <a:latin typeface="Times New Roman" pitchFamily="18" charset="0"/>
                <a:cs typeface="Times New Roman" pitchFamily="18" charset="0"/>
              </a:rPr>
              <a:t>of</a:t>
            </a:r>
            <a:r>
              <a:rPr lang="en-GB" sz="2800" spc="10" dirty="0">
                <a:solidFill>
                  <a:prstClr val="black"/>
                </a:solidFill>
                <a:latin typeface="Times New Roman" pitchFamily="18" charset="0"/>
                <a:cs typeface="Times New Roman" pitchFamily="18" charset="0"/>
              </a:rPr>
              <a:t> </a:t>
            </a:r>
            <a:r>
              <a:rPr lang="en-GB" sz="2800" spc="-90" dirty="0">
                <a:solidFill>
                  <a:prstClr val="black"/>
                </a:solidFill>
                <a:latin typeface="Times New Roman" pitchFamily="18" charset="0"/>
                <a:cs typeface="Times New Roman" pitchFamily="18" charset="0"/>
              </a:rPr>
              <a:t>their</a:t>
            </a:r>
            <a:r>
              <a:rPr lang="en-GB" sz="2800" spc="30" dirty="0">
                <a:solidFill>
                  <a:prstClr val="black"/>
                </a:solidFill>
                <a:latin typeface="Times New Roman" pitchFamily="18" charset="0"/>
                <a:cs typeface="Times New Roman" pitchFamily="18" charset="0"/>
              </a:rPr>
              <a:t> </a:t>
            </a:r>
            <a:r>
              <a:rPr lang="en-GB" sz="2800" spc="-50" dirty="0">
                <a:solidFill>
                  <a:srgbClr val="FF0000"/>
                </a:solidFill>
                <a:latin typeface="Times New Roman" pitchFamily="18" charset="0"/>
                <a:cs typeface="Times New Roman" pitchFamily="18" charset="0"/>
              </a:rPr>
              <a:t>mastery</a:t>
            </a:r>
            <a:r>
              <a:rPr lang="en-GB" sz="2800" spc="-50" dirty="0">
                <a:solidFill>
                  <a:prstClr val="black"/>
                </a:solidFill>
                <a:latin typeface="Times New Roman" pitchFamily="18" charset="0"/>
                <a:cs typeface="Times New Roman" pitchFamily="18" charset="0"/>
              </a:rPr>
              <a:t>;</a:t>
            </a:r>
            <a:r>
              <a:rPr lang="en-GB" sz="2800" spc="40" dirty="0">
                <a:solidFill>
                  <a:prstClr val="black"/>
                </a:solidFill>
                <a:latin typeface="Times New Roman" pitchFamily="18" charset="0"/>
                <a:cs typeface="Times New Roman" pitchFamily="18" charset="0"/>
              </a:rPr>
              <a:t> </a:t>
            </a:r>
            <a:r>
              <a:rPr lang="en-GB" sz="2800" spc="-90" dirty="0">
                <a:solidFill>
                  <a:prstClr val="black"/>
                </a:solidFill>
                <a:latin typeface="Times New Roman" pitchFamily="18" charset="0"/>
                <a:cs typeface="Times New Roman" pitchFamily="18" charset="0"/>
              </a:rPr>
              <a:t>either</a:t>
            </a:r>
            <a:r>
              <a:rPr lang="en-GB" sz="2800" spc="40" dirty="0">
                <a:solidFill>
                  <a:prstClr val="black"/>
                </a:solidFill>
                <a:latin typeface="Times New Roman" pitchFamily="18" charset="0"/>
                <a:cs typeface="Times New Roman" pitchFamily="18" charset="0"/>
              </a:rPr>
              <a:t> </a:t>
            </a:r>
            <a:r>
              <a:rPr lang="en-GB" sz="2800" spc="-30" dirty="0">
                <a:solidFill>
                  <a:prstClr val="black"/>
                </a:solidFill>
                <a:latin typeface="Times New Roman" pitchFamily="18" charset="0"/>
                <a:cs typeface="Times New Roman" pitchFamily="18" charset="0"/>
              </a:rPr>
              <a:t>because</a:t>
            </a:r>
            <a:r>
              <a:rPr lang="en-GB" sz="2800" spc="70" dirty="0">
                <a:solidFill>
                  <a:prstClr val="black"/>
                </a:solidFill>
                <a:latin typeface="Times New Roman" pitchFamily="18" charset="0"/>
                <a:cs typeface="Times New Roman" pitchFamily="18" charset="0"/>
              </a:rPr>
              <a:t> </a:t>
            </a:r>
            <a:r>
              <a:rPr lang="en-GB" sz="2800" spc="-85" dirty="0">
                <a:solidFill>
                  <a:prstClr val="black"/>
                </a:solidFill>
                <a:latin typeface="Times New Roman" pitchFamily="18" charset="0"/>
                <a:cs typeface="Times New Roman" pitchFamily="18" charset="0"/>
              </a:rPr>
              <a:t>the</a:t>
            </a:r>
            <a:r>
              <a:rPr lang="en-GB" sz="2800" spc="25" dirty="0">
                <a:solidFill>
                  <a:prstClr val="black"/>
                </a:solidFill>
                <a:latin typeface="Times New Roman" pitchFamily="18" charset="0"/>
                <a:cs typeface="Times New Roman" pitchFamily="18" charset="0"/>
              </a:rPr>
              <a:t> </a:t>
            </a:r>
            <a:r>
              <a:rPr lang="en-GB" sz="2800" spc="-75" dirty="0">
                <a:solidFill>
                  <a:prstClr val="black"/>
                </a:solidFill>
                <a:latin typeface="Times New Roman" pitchFamily="18" charset="0"/>
                <a:cs typeface="Times New Roman" pitchFamily="18" charset="0"/>
              </a:rPr>
              <a:t>teacher</a:t>
            </a:r>
            <a:r>
              <a:rPr lang="en-GB" sz="2800" spc="50" dirty="0">
                <a:solidFill>
                  <a:prstClr val="black"/>
                </a:solidFill>
                <a:latin typeface="Times New Roman" pitchFamily="18" charset="0"/>
                <a:cs typeface="Times New Roman" pitchFamily="18" charset="0"/>
              </a:rPr>
              <a:t> </a:t>
            </a:r>
            <a:r>
              <a:rPr lang="en-GB" sz="2800" spc="25" dirty="0">
                <a:solidFill>
                  <a:prstClr val="black"/>
                </a:solidFill>
                <a:latin typeface="Times New Roman" pitchFamily="18" charset="0"/>
                <a:cs typeface="Times New Roman" pitchFamily="18" charset="0"/>
              </a:rPr>
              <a:t>has</a:t>
            </a:r>
            <a:r>
              <a:rPr lang="en-GB" sz="2800" spc="15" dirty="0">
                <a:solidFill>
                  <a:prstClr val="black"/>
                </a:solidFill>
                <a:latin typeface="Times New Roman" pitchFamily="18" charset="0"/>
                <a:cs typeface="Times New Roman" pitchFamily="18" charset="0"/>
              </a:rPr>
              <a:t> </a:t>
            </a:r>
            <a:r>
              <a:rPr lang="en-GB" sz="2800" spc="-40" dirty="0">
                <a:solidFill>
                  <a:prstClr val="black"/>
                </a:solidFill>
                <a:latin typeface="Times New Roman" pitchFamily="18" charset="0"/>
                <a:cs typeface="Times New Roman" pitchFamily="18" charset="0"/>
              </a:rPr>
              <a:t>low </a:t>
            </a:r>
            <a:r>
              <a:rPr lang="en-GB" sz="2800" spc="-35" dirty="0">
                <a:solidFill>
                  <a:prstClr val="black"/>
                </a:solidFill>
                <a:latin typeface="Times New Roman" pitchFamily="18" charset="0"/>
                <a:cs typeface="Times New Roman" pitchFamily="18" charset="0"/>
              </a:rPr>
              <a:t> </a:t>
            </a:r>
            <a:r>
              <a:rPr lang="en-GB" sz="2800" spc="-50" dirty="0">
                <a:solidFill>
                  <a:prstClr val="black"/>
                </a:solidFill>
                <a:latin typeface="Times New Roman" pitchFamily="18" charset="0"/>
                <a:cs typeface="Times New Roman" pitchFamily="18" charset="0"/>
              </a:rPr>
              <a:t>expectations</a:t>
            </a:r>
            <a:r>
              <a:rPr lang="en-GB" sz="2800" spc="40" dirty="0">
                <a:solidFill>
                  <a:prstClr val="black"/>
                </a:solidFill>
                <a:latin typeface="Times New Roman" pitchFamily="18" charset="0"/>
                <a:cs typeface="Times New Roman" pitchFamily="18" charset="0"/>
              </a:rPr>
              <a:t> </a:t>
            </a:r>
            <a:r>
              <a:rPr lang="en-GB" sz="2800" spc="-65" dirty="0">
                <a:solidFill>
                  <a:prstClr val="black"/>
                </a:solidFill>
                <a:latin typeface="Times New Roman" pitchFamily="18" charset="0"/>
                <a:cs typeface="Times New Roman" pitchFamily="18" charset="0"/>
              </a:rPr>
              <a:t>or</a:t>
            </a:r>
            <a:r>
              <a:rPr lang="en-GB" sz="2800" spc="35" dirty="0">
                <a:solidFill>
                  <a:prstClr val="black"/>
                </a:solidFill>
                <a:latin typeface="Times New Roman" pitchFamily="18" charset="0"/>
                <a:cs typeface="Times New Roman" pitchFamily="18" charset="0"/>
              </a:rPr>
              <a:t> </a:t>
            </a:r>
            <a:r>
              <a:rPr lang="en-GB" sz="2800" spc="-70" dirty="0">
                <a:solidFill>
                  <a:prstClr val="black"/>
                </a:solidFill>
                <a:latin typeface="Times New Roman" pitchFamily="18" charset="0"/>
                <a:cs typeface="Times New Roman" pitchFamily="18" charset="0"/>
              </a:rPr>
              <a:t>to</a:t>
            </a:r>
            <a:r>
              <a:rPr lang="en-GB" sz="2800" spc="30" dirty="0">
                <a:solidFill>
                  <a:prstClr val="black"/>
                </a:solidFill>
                <a:latin typeface="Times New Roman" pitchFamily="18" charset="0"/>
                <a:cs typeface="Times New Roman" pitchFamily="18" charset="0"/>
              </a:rPr>
              <a:t> </a:t>
            </a:r>
            <a:r>
              <a:rPr lang="en-GB" sz="2800" spc="-70" dirty="0">
                <a:solidFill>
                  <a:prstClr val="black"/>
                </a:solidFill>
                <a:latin typeface="Times New Roman" pitchFamily="18" charset="0"/>
                <a:cs typeface="Times New Roman" pitchFamily="18" charset="0"/>
              </a:rPr>
              <a:t>keep</a:t>
            </a:r>
            <a:r>
              <a:rPr lang="en-GB" sz="2800" spc="25" dirty="0">
                <a:solidFill>
                  <a:prstClr val="black"/>
                </a:solidFill>
                <a:latin typeface="Times New Roman" pitchFamily="18" charset="0"/>
                <a:cs typeface="Times New Roman" pitchFamily="18" charset="0"/>
              </a:rPr>
              <a:t> </a:t>
            </a:r>
            <a:r>
              <a:rPr lang="en-GB" sz="2800" spc="-85" dirty="0">
                <a:solidFill>
                  <a:prstClr val="black"/>
                </a:solidFill>
                <a:latin typeface="Times New Roman" pitchFamily="18" charset="0"/>
                <a:cs typeface="Times New Roman" pitchFamily="18" charset="0"/>
              </a:rPr>
              <a:t>the</a:t>
            </a:r>
            <a:r>
              <a:rPr lang="en-GB" sz="2800" spc="25" dirty="0">
                <a:solidFill>
                  <a:prstClr val="black"/>
                </a:solidFill>
                <a:latin typeface="Times New Roman" pitchFamily="18" charset="0"/>
                <a:cs typeface="Times New Roman" pitchFamily="18" charset="0"/>
              </a:rPr>
              <a:t> </a:t>
            </a:r>
            <a:r>
              <a:rPr lang="en-GB" sz="2800" spc="-15" dirty="0">
                <a:solidFill>
                  <a:prstClr val="black"/>
                </a:solidFill>
                <a:latin typeface="Times New Roman" pitchFamily="18" charset="0"/>
                <a:cs typeface="Times New Roman" pitchFamily="18" charset="0"/>
              </a:rPr>
              <a:t>school's</a:t>
            </a:r>
            <a:r>
              <a:rPr lang="en-GB" sz="2800" spc="20" dirty="0">
                <a:solidFill>
                  <a:prstClr val="black"/>
                </a:solidFill>
                <a:latin typeface="Times New Roman" pitchFamily="18" charset="0"/>
                <a:cs typeface="Times New Roman" pitchFamily="18" charset="0"/>
              </a:rPr>
              <a:t> </a:t>
            </a:r>
            <a:r>
              <a:rPr lang="en-GB" sz="2800" spc="-65" dirty="0">
                <a:solidFill>
                  <a:prstClr val="black"/>
                </a:solidFill>
                <a:latin typeface="Times New Roman" pitchFamily="18" charset="0"/>
                <a:cs typeface="Times New Roman" pitchFamily="18" charset="0"/>
              </a:rPr>
              <a:t>reputation</a:t>
            </a:r>
            <a:r>
              <a:rPr lang="en-GB" sz="2800" spc="40" dirty="0">
                <a:solidFill>
                  <a:prstClr val="black"/>
                </a:solidFill>
                <a:latin typeface="Times New Roman" pitchFamily="18" charset="0"/>
                <a:cs typeface="Times New Roman" pitchFamily="18" charset="0"/>
              </a:rPr>
              <a:t> </a:t>
            </a:r>
            <a:r>
              <a:rPr lang="en-GB" sz="2800" spc="-75" dirty="0">
                <a:solidFill>
                  <a:prstClr val="black"/>
                </a:solidFill>
                <a:latin typeface="Times New Roman" pitchFamily="18" charset="0"/>
                <a:cs typeface="Times New Roman" pitchFamily="18" charset="0"/>
              </a:rPr>
              <a:t>intact.</a:t>
            </a:r>
          </a:p>
          <a:p>
            <a:pPr lvl="0">
              <a:buClr>
                <a:srgbClr val="1CADE4"/>
              </a:buClr>
            </a:pPr>
            <a:r>
              <a:rPr lang="en-GB" sz="2800" u="sng" dirty="0">
                <a:solidFill>
                  <a:srgbClr val="FF0000"/>
                </a:solidFill>
                <a:latin typeface="Times New Roman" panose="02020603050405020304" pitchFamily="18" charset="0"/>
                <a:cs typeface="Times New Roman" panose="02020603050405020304" pitchFamily="18" charset="0"/>
              </a:rPr>
              <a:t>Example: </a:t>
            </a:r>
            <a:r>
              <a:rPr lang="en-GB" sz="2800" dirty="0">
                <a:solidFill>
                  <a:schemeClr val="tx1">
                    <a:lumMod val="65000"/>
                    <a:lumOff val="35000"/>
                  </a:schemeClr>
                </a:solidFill>
                <a:latin typeface="Times New Roman" panose="02020603050405020304" pitchFamily="18" charset="0"/>
                <a:cs typeface="Times New Roman" panose="02020603050405020304" pitchFamily="18" charset="0"/>
              </a:rPr>
              <a:t>Giving students </a:t>
            </a:r>
            <a:r>
              <a:rPr lang="en-GB" sz="2800" dirty="0">
                <a:solidFill>
                  <a:srgbClr val="FF0000"/>
                </a:solidFill>
                <a:latin typeface="Times New Roman" panose="02020603050405020304" pitchFamily="18" charset="0"/>
                <a:cs typeface="Times New Roman" panose="02020603050405020304" pitchFamily="18" charset="0"/>
              </a:rPr>
              <a:t>Excellent </a:t>
            </a:r>
            <a:r>
              <a:rPr lang="en-GB" sz="2800" dirty="0">
                <a:solidFill>
                  <a:schemeClr val="tx1">
                    <a:lumMod val="65000"/>
                    <a:lumOff val="35000"/>
                  </a:schemeClr>
                </a:solidFill>
                <a:latin typeface="Times New Roman" panose="02020603050405020304" pitchFamily="18" charset="0"/>
                <a:cs typeface="Times New Roman" panose="02020603050405020304" pitchFamily="18" charset="0"/>
              </a:rPr>
              <a:t>while their actual achievement  equal Good not Excellent</a:t>
            </a:r>
            <a:r>
              <a:rPr lang="en-GB" dirty="0">
                <a:solidFill>
                  <a:schemeClr val="tx1">
                    <a:lumMod val="65000"/>
                    <a:lumOff val="35000"/>
                  </a:schemeClr>
                </a:solidFill>
                <a:latin typeface="Times New Roman" panose="02020603050405020304" pitchFamily="18" charset="0"/>
                <a:cs typeface="Times New Roman" panose="02020603050405020304" pitchFamily="18" charset="0"/>
              </a:rPr>
              <a:t>.</a:t>
            </a:r>
          </a:p>
          <a:p>
            <a:pPr marL="469265" marR="5080" lvl="0" indent="-457200" algn="just" defTabSz="457200">
              <a:lnSpc>
                <a:spcPct val="150000"/>
              </a:lnSpc>
              <a:spcBef>
                <a:spcPts val="995"/>
              </a:spcBef>
              <a:spcAft>
                <a:spcPts val="0"/>
              </a:spcAft>
              <a:buClr>
                <a:srgbClr val="C00000"/>
              </a:buClr>
              <a:buSzTx/>
              <a:buFont typeface="Wingdings" panose="05000000000000000000" pitchFamily="2" charset="2"/>
              <a:buChar char="q"/>
              <a:tabLst>
                <a:tab pos="263525" algn="l"/>
              </a:tabLst>
            </a:pPr>
            <a:endParaRPr lang="en-GB" sz="2800" dirty="0">
              <a:solidFill>
                <a:schemeClr val="tx1">
                  <a:lumMod val="65000"/>
                  <a:lumOff val="35000"/>
                </a:schemeClr>
              </a:solidFill>
              <a:latin typeface="Times New Roman" pitchFamily="18" charset="0"/>
              <a:cs typeface="Times New Roman" pitchFamily="18" charset="0"/>
            </a:endParaRPr>
          </a:p>
          <a:p>
            <a:pPr>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36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spc="-10" dirty="0">
                <a:solidFill>
                  <a:srgbClr val="FF0000"/>
                </a:solidFill>
                <a:latin typeface="Times New Roman" pitchFamily="18" charset="0"/>
                <a:cs typeface="Times New Roman" pitchFamily="18" charset="0"/>
              </a:rPr>
              <a:t>Grades</a:t>
            </a:r>
            <a:r>
              <a:rPr lang="en-US" sz="3600" b="1" i="1" spc="-20" dirty="0">
                <a:solidFill>
                  <a:srgbClr val="FF0000"/>
                </a:solidFill>
                <a:latin typeface="Times New Roman" pitchFamily="18" charset="0"/>
                <a:cs typeface="Times New Roman" pitchFamily="18" charset="0"/>
              </a:rPr>
              <a:t> </a:t>
            </a:r>
            <a:r>
              <a:rPr lang="en-US" sz="3600" b="1" i="1" spc="-10" dirty="0" err="1">
                <a:solidFill>
                  <a:srgbClr val="FF0000"/>
                </a:solidFill>
                <a:latin typeface="Times New Roman" pitchFamily="18" charset="0"/>
                <a:cs typeface="Times New Roman" pitchFamily="18" charset="0"/>
              </a:rPr>
              <a:t>Inflation.Cont</a:t>
            </a:r>
            <a:r>
              <a:rPr lang="en-US" sz="3600" b="1" i="1" spc="-10" dirty="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noAutofit/>
          </a:bodyPr>
          <a:lstStyle/>
          <a:p>
            <a:r>
              <a:rPr lang="en-GB" sz="2800" b="1" u="sng" dirty="0">
                <a:solidFill>
                  <a:srgbClr val="FF0000"/>
                </a:solidFill>
                <a:latin typeface="Times New Roman" panose="02020603050405020304" pitchFamily="18" charset="0"/>
                <a:cs typeface="Times New Roman" panose="02020603050405020304" pitchFamily="18" charset="0"/>
              </a:rPr>
              <a:t>Example:</a:t>
            </a:r>
          </a:p>
          <a:p>
            <a:pPr algn="just">
              <a:lnSpc>
                <a:spcPct val="150000"/>
              </a:lnSpc>
            </a:pPr>
            <a:r>
              <a:rPr lang="en-GB" sz="2800" dirty="0">
                <a:latin typeface="Times New Roman" panose="02020603050405020304" pitchFamily="18" charset="0"/>
                <a:cs typeface="Times New Roman" panose="02020603050405020304" pitchFamily="18" charset="0"/>
              </a:rPr>
              <a:t>At a prestigious university, the average GPA of graduating seniors in 1990 was </a:t>
            </a:r>
            <a:r>
              <a:rPr lang="en-GB" sz="2800" b="1" dirty="0">
                <a:latin typeface="Times New Roman" panose="02020603050405020304" pitchFamily="18" charset="0"/>
                <a:cs typeface="Times New Roman" panose="02020603050405020304" pitchFamily="18" charset="0"/>
              </a:rPr>
              <a:t>2.8</a:t>
            </a:r>
            <a:r>
              <a:rPr lang="en-GB" sz="2800" dirty="0">
                <a:latin typeface="Times New Roman" panose="02020603050405020304" pitchFamily="18" charset="0"/>
                <a:cs typeface="Times New Roman" panose="02020603050405020304" pitchFamily="18" charset="0"/>
              </a:rPr>
              <a:t> (on a 4.0 scale). Over the next 30 years, </a:t>
            </a:r>
            <a:r>
              <a:rPr lang="en-GB" sz="2800" dirty="0">
                <a:solidFill>
                  <a:srgbClr val="FF0000"/>
                </a:solidFill>
                <a:latin typeface="Times New Roman" panose="02020603050405020304" pitchFamily="18" charset="0"/>
                <a:cs typeface="Times New Roman" panose="02020603050405020304" pitchFamily="18" charset="0"/>
              </a:rPr>
              <a:t>without a corresponding increase in student performance </a:t>
            </a:r>
            <a:r>
              <a:rPr lang="en-GB" sz="2800" dirty="0">
                <a:latin typeface="Times New Roman" panose="02020603050405020304" pitchFamily="18" charset="0"/>
                <a:cs typeface="Times New Roman" panose="02020603050405020304" pitchFamily="18" charset="0"/>
              </a:rPr>
              <a:t>metrics (like standardized test scores or time spent studying), the average GPA rose to </a:t>
            </a:r>
            <a:r>
              <a:rPr lang="en-GB" sz="2800" b="1" dirty="0">
                <a:latin typeface="Times New Roman" panose="02020603050405020304" pitchFamily="18" charset="0"/>
                <a:cs typeface="Times New Roman" panose="02020603050405020304" pitchFamily="18" charset="0"/>
              </a:rPr>
              <a:t>3.5</a:t>
            </a:r>
            <a:r>
              <a:rPr lang="en-GB" sz="2800" dirty="0">
                <a:latin typeface="Times New Roman" panose="02020603050405020304" pitchFamily="18" charset="0"/>
                <a:cs typeface="Times New Roman" panose="02020603050405020304" pitchFamily="18" charset="0"/>
              </a:rPr>
              <a:t> by 2020.</a:t>
            </a:r>
          </a:p>
        </p:txBody>
      </p:sp>
    </p:spTree>
    <p:extLst>
      <p:ext uri="{BB962C8B-B14F-4D97-AF65-F5344CB8AC3E}">
        <p14:creationId xmlns:p14="http://schemas.microsoft.com/office/powerpoint/2010/main" val="85521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spc="-10" dirty="0">
                <a:solidFill>
                  <a:srgbClr val="FF0000"/>
                </a:solidFill>
                <a:latin typeface="Times New Roman" pitchFamily="18" charset="0"/>
                <a:cs typeface="Times New Roman" pitchFamily="18" charset="0"/>
              </a:rPr>
              <a:t>Grades</a:t>
            </a:r>
            <a:r>
              <a:rPr lang="en-US" sz="3600" b="1" i="1" spc="-20" dirty="0">
                <a:solidFill>
                  <a:srgbClr val="FF0000"/>
                </a:solidFill>
                <a:latin typeface="Times New Roman" pitchFamily="18" charset="0"/>
                <a:cs typeface="Times New Roman" pitchFamily="18" charset="0"/>
              </a:rPr>
              <a:t> </a:t>
            </a:r>
            <a:r>
              <a:rPr lang="en-US" sz="3600" b="1" i="1" spc="-10" dirty="0" err="1">
                <a:solidFill>
                  <a:srgbClr val="FF0000"/>
                </a:solidFill>
                <a:latin typeface="Times New Roman" pitchFamily="18" charset="0"/>
                <a:cs typeface="Times New Roman" pitchFamily="18" charset="0"/>
              </a:rPr>
              <a:t>Inflation.Cont</a:t>
            </a:r>
            <a:r>
              <a:rPr lang="en-US" sz="3600" b="1" i="1" spc="-10" dirty="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noAutofit/>
          </a:bodyPr>
          <a:lstStyle/>
          <a:p>
            <a:pPr>
              <a:lnSpc>
                <a:spcPct val="100000"/>
              </a:lnSpc>
            </a:pPr>
            <a:r>
              <a:rPr lang="en-GB" sz="2400" u="sng" dirty="0">
                <a:solidFill>
                  <a:srgbClr val="FF0000"/>
                </a:solidFill>
                <a:latin typeface="Times New Roman" panose="02020603050405020304" pitchFamily="18" charset="0"/>
                <a:cs typeface="Times New Roman" panose="02020603050405020304" pitchFamily="18" charset="0"/>
              </a:rPr>
              <a:t>Example. </a:t>
            </a:r>
            <a:r>
              <a:rPr lang="en-GB" sz="2400" u="sng" dirty="0" err="1">
                <a:solidFill>
                  <a:srgbClr val="FF0000"/>
                </a:solidFill>
                <a:latin typeface="Times New Roman" panose="02020603050405020304" pitchFamily="18" charset="0"/>
                <a:cs typeface="Times New Roman" panose="02020603050405020304" pitchFamily="18" charset="0"/>
              </a:rPr>
              <a:t>Cont.,</a:t>
            </a:r>
            <a:r>
              <a:rPr lang="en-GB" sz="2400" dirty="0" err="1">
                <a:latin typeface="Times New Roman" panose="02020603050405020304" pitchFamily="18" charset="0"/>
                <a:cs typeface="Times New Roman" panose="02020603050405020304" pitchFamily="18" charset="0"/>
              </a:rPr>
              <a:t>Despite</a:t>
            </a:r>
            <a:r>
              <a:rPr lang="en-GB" sz="2400" dirty="0">
                <a:latin typeface="Times New Roman" panose="02020603050405020304" pitchFamily="18" charset="0"/>
                <a:cs typeface="Times New Roman" panose="02020603050405020304" pitchFamily="18" charset="0"/>
              </a:rPr>
              <a:t> this increase in GPA, professors and academic studies noted that:</a:t>
            </a:r>
          </a:p>
          <a:p>
            <a:pPr>
              <a:lnSpc>
                <a:spcPct val="100000"/>
              </a:lnSpc>
              <a:buFont typeface="Arial"/>
              <a:buChar char="•"/>
            </a:pPr>
            <a:r>
              <a:rPr lang="en-GB" sz="2400" dirty="0">
                <a:latin typeface="Times New Roman" panose="02020603050405020304" pitchFamily="18" charset="0"/>
                <a:cs typeface="Times New Roman" panose="02020603050405020304" pitchFamily="18" charset="0"/>
              </a:rPr>
              <a:t>The difficulty of coursework remained the same or even decreased.</a:t>
            </a:r>
          </a:p>
          <a:p>
            <a:pPr>
              <a:lnSpc>
                <a:spcPct val="100000"/>
              </a:lnSpc>
              <a:buFont typeface="Arial"/>
              <a:buChar char="•"/>
            </a:pPr>
            <a:r>
              <a:rPr lang="en-GB" sz="2400" dirty="0">
                <a:latin typeface="Times New Roman" panose="02020603050405020304" pitchFamily="18" charset="0"/>
                <a:cs typeface="Times New Roman" panose="02020603050405020304" pitchFamily="18" charset="0"/>
              </a:rPr>
              <a:t>More students were receiving </a:t>
            </a:r>
            <a:r>
              <a:rPr lang="en-GB" sz="2400" b="1" dirty="0">
                <a:latin typeface="Times New Roman" panose="02020603050405020304" pitchFamily="18" charset="0"/>
                <a:cs typeface="Times New Roman" panose="02020603050405020304" pitchFamily="18" charset="0"/>
              </a:rPr>
              <a:t>A's</a:t>
            </a:r>
            <a:r>
              <a:rPr lang="en-GB" sz="2400" dirty="0">
                <a:latin typeface="Times New Roman" panose="02020603050405020304" pitchFamily="18" charset="0"/>
                <a:cs typeface="Times New Roman" panose="02020603050405020304" pitchFamily="18" charset="0"/>
              </a:rPr>
              <a:t> and </a:t>
            </a:r>
            <a:r>
              <a:rPr lang="en-GB" sz="2400" b="1" dirty="0">
                <a:latin typeface="Times New Roman" panose="02020603050405020304" pitchFamily="18" charset="0"/>
                <a:cs typeface="Times New Roman" panose="02020603050405020304" pitchFamily="18" charset="0"/>
              </a:rPr>
              <a:t>B's</a:t>
            </a:r>
            <a:r>
              <a:rPr lang="en-GB" sz="2400" dirty="0">
                <a:latin typeface="Times New Roman" panose="02020603050405020304" pitchFamily="18" charset="0"/>
                <a:cs typeface="Times New Roman" panose="02020603050405020304" pitchFamily="18" charset="0"/>
              </a:rPr>
              <a:t>, even for average or below-average performance.</a:t>
            </a:r>
          </a:p>
          <a:p>
            <a:pPr>
              <a:lnSpc>
                <a:spcPct val="100000"/>
              </a:lnSpc>
              <a:buFont typeface="Arial"/>
              <a:buChar char="•"/>
            </a:pPr>
            <a:r>
              <a:rPr lang="en-GB" sz="2400" dirty="0">
                <a:latin typeface="Times New Roman" panose="02020603050405020304" pitchFamily="18" charset="0"/>
                <a:cs typeface="Times New Roman" panose="02020603050405020304" pitchFamily="18" charset="0"/>
              </a:rPr>
              <a:t>Grades were being awarded more generously, often to avoid complaints or boost student evaluations.</a:t>
            </a:r>
          </a:p>
          <a:p>
            <a:pPr>
              <a:lnSpc>
                <a:spcPct val="100000"/>
              </a:lnSpc>
            </a:pPr>
            <a:r>
              <a:rPr lang="en-GB" sz="2400" dirty="0">
                <a:latin typeface="Times New Roman" panose="02020603050405020304" pitchFamily="18" charset="0"/>
                <a:cs typeface="Times New Roman" panose="02020603050405020304" pitchFamily="18" charset="0"/>
              </a:rPr>
              <a:t>As a result, a </a:t>
            </a:r>
            <a:r>
              <a:rPr lang="en-GB" sz="2400" b="1" dirty="0">
                <a:latin typeface="Times New Roman" panose="02020603050405020304" pitchFamily="18" charset="0"/>
                <a:cs typeface="Times New Roman" panose="02020603050405020304" pitchFamily="18" charset="0"/>
              </a:rPr>
              <a:t>B</a:t>
            </a:r>
            <a:r>
              <a:rPr lang="en-GB" sz="2400" dirty="0">
                <a:latin typeface="Times New Roman" panose="02020603050405020304" pitchFamily="18" charset="0"/>
                <a:cs typeface="Times New Roman" panose="02020603050405020304" pitchFamily="18" charset="0"/>
              </a:rPr>
              <a:t> in 1990 might </a:t>
            </a:r>
            <a:r>
              <a:rPr lang="en-GB" sz="2400" b="1" dirty="0">
                <a:latin typeface="Times New Roman" panose="02020603050405020304" pitchFamily="18" charset="0"/>
                <a:cs typeface="Times New Roman" panose="02020603050405020304" pitchFamily="18" charset="0"/>
              </a:rPr>
              <a:t>reflect stronger academic performance than an A </a:t>
            </a:r>
            <a:r>
              <a:rPr lang="en-GB" sz="2400" dirty="0">
                <a:latin typeface="Times New Roman" panose="02020603050405020304" pitchFamily="18" charset="0"/>
                <a:cs typeface="Times New Roman" panose="02020603050405020304" pitchFamily="18" charset="0"/>
              </a:rPr>
              <a:t>in 2020, making it harder to distinguish between truly exceptional students and average ones.</a:t>
            </a:r>
          </a:p>
          <a:p>
            <a:endParaRPr lang="en-US" sz="2400" u="sng" dirty="0">
              <a:solidFill>
                <a:srgbClr val="FF0000"/>
              </a:solidFill>
            </a:endParaRPr>
          </a:p>
        </p:txBody>
      </p:sp>
    </p:spTree>
    <p:extLst>
      <p:ext uri="{BB962C8B-B14F-4D97-AF65-F5344CB8AC3E}">
        <p14:creationId xmlns:p14="http://schemas.microsoft.com/office/powerpoint/2010/main" val="169475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i="1" spc="-10" dirty="0">
                <a:solidFill>
                  <a:srgbClr val="FF0000"/>
                </a:solidFill>
                <a:latin typeface="Times New Roman" pitchFamily="18" charset="0"/>
                <a:cs typeface="Times New Roman" pitchFamily="18" charset="0"/>
              </a:rPr>
              <a:t>Grades</a:t>
            </a:r>
            <a:r>
              <a:rPr lang="en-US" sz="3600" b="1" i="1" spc="-20" dirty="0">
                <a:solidFill>
                  <a:srgbClr val="FF0000"/>
                </a:solidFill>
                <a:latin typeface="Times New Roman" pitchFamily="18" charset="0"/>
                <a:cs typeface="Times New Roman" pitchFamily="18" charset="0"/>
              </a:rPr>
              <a:t> </a:t>
            </a:r>
            <a:r>
              <a:rPr lang="en-US" sz="3600" b="1" i="1" spc="-10" dirty="0" err="1">
                <a:solidFill>
                  <a:srgbClr val="FF0000"/>
                </a:solidFill>
                <a:latin typeface="Times New Roman" pitchFamily="18" charset="0"/>
                <a:cs typeface="Times New Roman" pitchFamily="18" charset="0"/>
              </a:rPr>
              <a:t>Inflation.Cont</a:t>
            </a:r>
            <a:r>
              <a:rPr lang="en-US" sz="3600" b="1" i="1" spc="-10" dirty="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1082166" y="1777720"/>
            <a:ext cx="10058400" cy="4532395"/>
          </a:xfrm>
        </p:spPr>
        <p:txBody>
          <a:bodyPr>
            <a:noAutofit/>
          </a:bodyPr>
          <a:lstStyle/>
          <a:p>
            <a:r>
              <a:rPr lang="en-GB" sz="2800" b="1" u="sng" dirty="0">
                <a:solidFill>
                  <a:srgbClr val="FF0000"/>
                </a:solidFill>
              </a:rPr>
              <a:t>Factors contributing to grade inflation: </a:t>
            </a:r>
          </a:p>
          <a:p>
            <a:pPr algn="just">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Students are paying more for their education, and they want a reward of high grades for their “purchase.” </a:t>
            </a:r>
          </a:p>
          <a:p>
            <a:pPr algn="just">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Faculty hesitancy in assigning lower grades and not recognizing the problem with grade inflation.</a:t>
            </a:r>
          </a:p>
          <a:p>
            <a:pPr algn="just">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A close relationship of the teacher with students especially in clinical teaching, resulting in educators being more lenient in their grades. </a:t>
            </a:r>
          </a:p>
          <a:p>
            <a:pPr algn="just">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a lack of precision in tools used for evaluation.</a:t>
            </a:r>
            <a:r>
              <a:rPr lang="en-US" sz="2400" dirty="0">
                <a:solidFill>
                  <a:prstClr val="black"/>
                </a:solidFill>
                <a:latin typeface="Times New Roman" pitchFamily="18" charset="0"/>
                <a:cs typeface="Times New Roman" pitchFamily="18" charset="0"/>
              </a:rPr>
              <a:t> </a:t>
            </a:r>
          </a:p>
          <a:p>
            <a:pPr marL="12065" marR="5080" lvl="0" indent="0" algn="just" defTabSz="457200">
              <a:lnSpc>
                <a:spcPct val="150000"/>
              </a:lnSpc>
              <a:spcBef>
                <a:spcPts val="430"/>
              </a:spcBef>
              <a:spcAft>
                <a:spcPts val="0"/>
              </a:spcAft>
              <a:buClrTx/>
              <a:buSzPct val="96428"/>
              <a:buNone/>
              <a:tabLst>
                <a:tab pos="295910" algn="l"/>
                <a:tab pos="7382509" algn="l"/>
              </a:tabLst>
            </a:pPr>
            <a:r>
              <a:rPr lang="en-US" sz="2400" dirty="0">
                <a:solidFill>
                  <a:prstClr val="black"/>
                </a:solidFill>
                <a:latin typeface="Times New Roman" pitchFamily="18" charset="0"/>
                <a:cs typeface="Times New Roman"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Oermann&amp;Gaberson</a:t>
            </a:r>
            <a:r>
              <a:rPr lang="en-US" sz="2400" dirty="0">
                <a:solidFill>
                  <a:srgbClr val="222222"/>
                </a:solidFill>
                <a:latin typeface="Times New Roman" panose="02020603050405020304" pitchFamily="18" charset="0"/>
                <a:cs typeface="Times New Roman" panose="02020603050405020304" pitchFamily="18" charset="0"/>
              </a:rPr>
              <a:t> 2021)</a:t>
            </a:r>
            <a:r>
              <a:rPr lang="en-US" sz="2400" dirty="0">
                <a:solidFill>
                  <a:prstClr val="black"/>
                </a:solidFill>
                <a:latin typeface="Times New Roman" pitchFamily="18" charset="0"/>
                <a:cs typeface="Times New Roman" pitchFamily="18" charset="0"/>
              </a:rPr>
              <a:t> </a:t>
            </a:r>
          </a:p>
          <a:p>
            <a:pPr marL="12065" marR="5080" lvl="0" indent="0" algn="ctr" defTabSz="457200">
              <a:lnSpc>
                <a:spcPct val="150000"/>
              </a:lnSpc>
              <a:spcBef>
                <a:spcPts val="480"/>
              </a:spcBef>
              <a:spcAft>
                <a:spcPts val="0"/>
              </a:spcAft>
              <a:buClr>
                <a:srgbClr val="C00000"/>
              </a:buClr>
              <a:buSzPct val="80000"/>
              <a:buNone/>
              <a:tabLst>
                <a:tab pos="927100" algn="l"/>
                <a:tab pos="927735" algn="l"/>
                <a:tab pos="2192655" algn="l"/>
              </a:tabLst>
            </a:pPr>
            <a:endParaRPr lang="en-US" dirty="0">
              <a:solidFill>
                <a:prstClr val="black"/>
              </a:solidFill>
              <a:latin typeface="Times New Roman" pitchFamily="18" charset="0"/>
              <a:cs typeface="Times New Roman" pitchFamily="18" charset="0"/>
            </a:endParaRPr>
          </a:p>
          <a:p>
            <a:pPr algn="just">
              <a:buFont typeface="Wingdings" panose="05000000000000000000" pitchFamily="2" charset="2"/>
              <a:buChar char="q"/>
            </a:pPr>
            <a:endParaRPr lang="en-US" sz="2800" dirty="0"/>
          </a:p>
        </p:txBody>
      </p:sp>
    </p:spTree>
    <p:extLst>
      <p:ext uri="{BB962C8B-B14F-4D97-AF65-F5344CB8AC3E}">
        <p14:creationId xmlns:p14="http://schemas.microsoft.com/office/powerpoint/2010/main" val="242369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41300" lvl="0" indent="-229235" algn="ctr" defTabSz="457200">
              <a:lnSpc>
                <a:spcPct val="100000"/>
              </a:lnSpc>
              <a:spcBef>
                <a:spcPts val="810"/>
              </a:spcBef>
              <a:tabLst>
                <a:tab pos="241935" algn="l"/>
              </a:tabLst>
            </a:pPr>
            <a:r>
              <a:rPr lang="en-US" sz="4000" b="1" i="1" spc="-10" dirty="0">
                <a:solidFill>
                  <a:srgbClr val="FF0000"/>
                </a:solidFill>
                <a:latin typeface="Times New Roman" pitchFamily="18" charset="0"/>
                <a:cs typeface="Times New Roman" pitchFamily="18" charset="0"/>
              </a:rPr>
              <a:t/>
            </a:r>
            <a:br>
              <a:rPr lang="en-US" sz="4000" b="1" i="1" spc="-10" dirty="0">
                <a:solidFill>
                  <a:srgbClr val="FF0000"/>
                </a:solidFill>
                <a:latin typeface="Times New Roman" pitchFamily="18" charset="0"/>
                <a:cs typeface="Times New Roman" pitchFamily="18" charset="0"/>
              </a:rPr>
            </a:br>
            <a:r>
              <a:rPr lang="en-US" sz="4000" b="1" i="1" spc="-10" dirty="0">
                <a:solidFill>
                  <a:srgbClr val="FF0000"/>
                </a:solidFill>
                <a:latin typeface="Times New Roman" pitchFamily="18" charset="0"/>
                <a:cs typeface="Times New Roman" pitchFamily="18" charset="0"/>
              </a:rPr>
              <a:t/>
            </a:r>
            <a:br>
              <a:rPr lang="en-US" sz="4000" b="1" i="1" spc="-10" dirty="0">
                <a:solidFill>
                  <a:srgbClr val="FF0000"/>
                </a:solidFill>
                <a:latin typeface="Times New Roman" pitchFamily="18" charset="0"/>
                <a:cs typeface="Times New Roman" pitchFamily="18" charset="0"/>
              </a:rPr>
            </a:br>
            <a:r>
              <a:rPr lang="en-US" sz="4000" b="1" i="1" spc="-10" dirty="0">
                <a:solidFill>
                  <a:srgbClr val="FF0000"/>
                </a:solidFill>
                <a:latin typeface="Times New Roman" pitchFamily="18" charset="0"/>
                <a:cs typeface="Times New Roman" pitchFamily="18" charset="0"/>
              </a:rPr>
              <a:t>Grades</a:t>
            </a:r>
            <a:r>
              <a:rPr lang="en-US" sz="4000" b="1" i="1" spc="-20" dirty="0">
                <a:solidFill>
                  <a:srgbClr val="FF0000"/>
                </a:solidFill>
                <a:latin typeface="Times New Roman" pitchFamily="18" charset="0"/>
                <a:cs typeface="Times New Roman" pitchFamily="18" charset="0"/>
              </a:rPr>
              <a:t> </a:t>
            </a:r>
            <a:r>
              <a:rPr lang="en-US" sz="4000" b="1" i="1" spc="-10" dirty="0" err="1">
                <a:solidFill>
                  <a:srgbClr val="FF0000"/>
                </a:solidFill>
                <a:latin typeface="Times New Roman" pitchFamily="18" charset="0"/>
                <a:cs typeface="Times New Roman" pitchFamily="18" charset="0"/>
              </a:rPr>
              <a:t>Inflation.Cont</a:t>
            </a:r>
            <a:r>
              <a:rPr lang="en-US" sz="4000" b="1" i="1" spc="-10" dirty="0">
                <a:solidFill>
                  <a:srgbClr val="FF0000"/>
                </a:solidFill>
                <a:latin typeface="Times New Roman" pitchFamily="18" charset="0"/>
                <a:cs typeface="Times New Roman" pitchFamily="18" charset="0"/>
              </a:rPr>
              <a:t>.,</a:t>
            </a:r>
            <a:br>
              <a:rPr lang="en-US" sz="4000" b="1" i="1" spc="-10" dirty="0">
                <a:solidFill>
                  <a:srgbClr val="FF0000"/>
                </a:solidFill>
                <a:latin typeface="Times New Roman" pitchFamily="18" charset="0"/>
                <a:cs typeface="Times New Roman" pitchFamily="18" charset="0"/>
              </a:rPr>
            </a:br>
            <a:r>
              <a:rPr lang="en-US" sz="3600" b="1" i="1" spc="-10" dirty="0">
                <a:solidFill>
                  <a:srgbClr val="FF0000"/>
                </a:solidFill>
                <a:latin typeface="Times New Roman" pitchFamily="18" charset="0"/>
                <a:cs typeface="Times New Roman" pitchFamily="18" charset="0"/>
              </a:rPr>
              <a:t>Methods to </a:t>
            </a:r>
            <a:r>
              <a:rPr lang="en-US" sz="3600" b="1" spc="-110" dirty="0">
                <a:solidFill>
                  <a:srgbClr val="FF0000"/>
                </a:solidFill>
                <a:latin typeface="Times New Roman" pitchFamily="18" charset="0"/>
                <a:ea typeface="+mn-ea"/>
                <a:cs typeface="Times New Roman" pitchFamily="18" charset="0"/>
              </a:rPr>
              <a:t>overcome</a:t>
            </a:r>
            <a:r>
              <a:rPr lang="en-US" sz="3600" b="1" spc="-20" dirty="0">
                <a:solidFill>
                  <a:srgbClr val="FF0000"/>
                </a:solidFill>
                <a:latin typeface="Times New Roman" pitchFamily="18" charset="0"/>
                <a:ea typeface="+mn-ea"/>
                <a:cs typeface="Times New Roman" pitchFamily="18" charset="0"/>
              </a:rPr>
              <a:t> </a:t>
            </a:r>
            <a:r>
              <a:rPr lang="en-US" sz="3600" b="1" spc="-70" dirty="0">
                <a:solidFill>
                  <a:srgbClr val="FF0000"/>
                </a:solidFill>
                <a:latin typeface="Times New Roman" pitchFamily="18" charset="0"/>
                <a:ea typeface="+mn-ea"/>
                <a:cs typeface="Times New Roman" pitchFamily="18" charset="0"/>
              </a:rPr>
              <a:t>grade</a:t>
            </a:r>
            <a:r>
              <a:rPr lang="en-US" sz="3600" b="1" dirty="0">
                <a:solidFill>
                  <a:srgbClr val="FF0000"/>
                </a:solidFill>
                <a:latin typeface="Times New Roman" pitchFamily="18" charset="0"/>
                <a:ea typeface="+mn-ea"/>
                <a:cs typeface="Times New Roman" pitchFamily="18" charset="0"/>
              </a:rPr>
              <a:t> </a:t>
            </a:r>
            <a:r>
              <a:rPr lang="en-US" sz="3600" b="1" spc="-140" dirty="0">
                <a:solidFill>
                  <a:srgbClr val="FF0000"/>
                </a:solidFill>
                <a:latin typeface="Times New Roman" pitchFamily="18" charset="0"/>
                <a:ea typeface="+mn-ea"/>
                <a:cs typeface="Times New Roman" pitchFamily="18" charset="0"/>
              </a:rPr>
              <a:t>inflation.</a:t>
            </a:r>
            <a:r>
              <a:rPr lang="en-US" sz="3600" spc="0" dirty="0">
                <a:solidFill>
                  <a:srgbClr val="FF0000"/>
                </a:solidFill>
                <a:latin typeface="Times New Roman" pitchFamily="18" charset="0"/>
                <a:ea typeface="+mn-ea"/>
                <a:cs typeface="Times New Roman" pitchFamily="18" charset="0"/>
              </a:rPr>
              <a:t/>
            </a:r>
            <a:br>
              <a:rPr lang="en-US" sz="3600" spc="0" dirty="0">
                <a:solidFill>
                  <a:srgbClr val="FF0000"/>
                </a:solidFill>
                <a:latin typeface="Times New Roman" pitchFamily="18" charset="0"/>
                <a:ea typeface="+mn-ea"/>
                <a:cs typeface="Times New Roman" pitchFamily="18" charset="0"/>
              </a:rPr>
            </a:br>
            <a:endParaRPr lang="en-US" sz="3600" dirty="0">
              <a:solidFill>
                <a:srgbClr val="FF0000"/>
              </a:solidFill>
            </a:endParaRPr>
          </a:p>
        </p:txBody>
      </p:sp>
      <p:sp>
        <p:nvSpPr>
          <p:cNvPr id="3" name="Content Placeholder 2"/>
          <p:cNvSpPr>
            <a:spLocks noGrp="1"/>
          </p:cNvSpPr>
          <p:nvPr>
            <p:ph idx="1"/>
          </p:nvPr>
        </p:nvSpPr>
        <p:spPr/>
        <p:txBody>
          <a:bodyPr>
            <a:normAutofit/>
          </a:bodyPr>
          <a:lstStyle/>
          <a:p>
            <a:pPr algn="just">
              <a:lnSpc>
                <a:spcPct val="150000"/>
              </a:lnSpc>
              <a:buFont typeface="Wingdings" panose="05000000000000000000" pitchFamily="2" charset="2"/>
              <a:buChar char="q"/>
            </a:pPr>
            <a:r>
              <a:rPr lang="en-GB" sz="2400" dirty="0">
                <a:latin typeface="Times New Roman" panose="02020603050405020304" pitchFamily="18" charset="0"/>
                <a:cs typeface="Times New Roman" panose="02020603050405020304" pitchFamily="18" charset="0"/>
              </a:rPr>
              <a:t>In developing a grading system, it is important for </a:t>
            </a:r>
            <a:r>
              <a:rPr lang="en-GB" sz="2400" dirty="0">
                <a:solidFill>
                  <a:srgbClr val="FF0000"/>
                </a:solidFill>
                <a:latin typeface="Times New Roman" panose="02020603050405020304" pitchFamily="18" charset="0"/>
                <a:cs typeface="Times New Roman" panose="02020603050405020304" pitchFamily="18" charset="0"/>
              </a:rPr>
              <a:t>nurse educators </a:t>
            </a:r>
            <a:r>
              <a:rPr lang="en-GB" sz="2400" dirty="0">
                <a:latin typeface="Times New Roman" panose="02020603050405020304" pitchFamily="18" charset="0"/>
                <a:cs typeface="Times New Roman" panose="02020603050405020304" pitchFamily="18" charset="0"/>
              </a:rPr>
              <a:t>to be clear about the </a:t>
            </a:r>
            <a:r>
              <a:rPr lang="en-GB" sz="2400" dirty="0">
                <a:solidFill>
                  <a:srgbClr val="FF0000"/>
                </a:solidFill>
                <a:latin typeface="Times New Roman" panose="02020603050405020304" pitchFamily="18" charset="0"/>
                <a:cs typeface="Times New Roman" panose="02020603050405020304" pitchFamily="18" charset="0"/>
              </a:rPr>
              <a:t>standards for each grade level </a:t>
            </a:r>
            <a:r>
              <a:rPr lang="en-GB" sz="2400" dirty="0">
                <a:latin typeface="Times New Roman" panose="02020603050405020304" pitchFamily="18" charset="0"/>
                <a:cs typeface="Times New Roman" panose="02020603050405020304" pitchFamily="18" charset="0"/>
              </a:rPr>
              <a:t>in that system and to </a:t>
            </a:r>
            <a:r>
              <a:rPr lang="en-GB" sz="2400" dirty="0">
                <a:solidFill>
                  <a:srgbClr val="FF0000"/>
                </a:solidFill>
                <a:latin typeface="Times New Roman" panose="02020603050405020304" pitchFamily="18" charset="0"/>
                <a:cs typeface="Times New Roman" panose="02020603050405020304" pitchFamily="18" charset="0"/>
              </a:rPr>
              <a:t>communicate</a:t>
            </a:r>
            <a:r>
              <a:rPr lang="en-GB" sz="2400" dirty="0">
                <a:latin typeface="Times New Roman" panose="02020603050405020304" pitchFamily="18" charset="0"/>
                <a:cs typeface="Times New Roman" panose="02020603050405020304" pitchFamily="18" charset="0"/>
              </a:rPr>
              <a:t> these to </a:t>
            </a:r>
            <a:r>
              <a:rPr lang="en-GB" sz="2400" dirty="0">
                <a:solidFill>
                  <a:srgbClr val="FF0000"/>
                </a:solidFill>
                <a:latin typeface="Times New Roman" panose="02020603050405020304" pitchFamily="18" charset="0"/>
                <a:cs typeface="Times New Roman" panose="02020603050405020304" pitchFamily="18" charset="0"/>
              </a:rPr>
              <a:t>students</a:t>
            </a:r>
            <a:r>
              <a:rPr lang="en-GB" sz="2400"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q"/>
            </a:pPr>
            <a:r>
              <a:rPr lang="en-GB" sz="2400" dirty="0">
                <a:latin typeface="Times New Roman" panose="02020603050405020304" pitchFamily="18" charset="0"/>
                <a:cs typeface="Times New Roman" panose="02020603050405020304" pitchFamily="18" charset="0"/>
              </a:rPr>
              <a:t> Faculty should </a:t>
            </a:r>
            <a:r>
              <a:rPr lang="en-GB" sz="2400" b="1" dirty="0">
                <a:latin typeface="Times New Roman" panose="02020603050405020304" pitchFamily="18" charset="0"/>
                <a:cs typeface="Times New Roman" panose="02020603050405020304" pitchFamily="18" charset="0"/>
              </a:rPr>
              <a:t>periodically review the grades </a:t>
            </a:r>
            <a:r>
              <a:rPr lang="en-GB" sz="2400" dirty="0">
                <a:latin typeface="Times New Roman" panose="02020603050405020304" pitchFamily="18" charset="0"/>
                <a:cs typeface="Times New Roman" panose="02020603050405020304" pitchFamily="18" charset="0"/>
              </a:rPr>
              <a:t>in nursing courses to assess whether they are inflated,</a:t>
            </a:r>
          </a:p>
          <a:p>
            <a:pPr algn="just">
              <a:lnSpc>
                <a:spcPct val="150000"/>
              </a:lnSpc>
            </a:pPr>
            <a:r>
              <a:rPr lang="en-GB"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28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i="1" spc="-10" dirty="0">
                <a:solidFill>
                  <a:srgbClr val="FF0000"/>
                </a:solidFill>
                <a:latin typeface="Times New Roman" pitchFamily="18" charset="0"/>
                <a:cs typeface="Times New Roman" pitchFamily="18" charset="0"/>
              </a:rPr>
              <a:t>Grades</a:t>
            </a:r>
            <a:r>
              <a:rPr lang="en-US" sz="4000" b="1" i="1" spc="-20" dirty="0">
                <a:solidFill>
                  <a:srgbClr val="FF0000"/>
                </a:solidFill>
                <a:latin typeface="Times New Roman" pitchFamily="18" charset="0"/>
                <a:cs typeface="Times New Roman" pitchFamily="18" charset="0"/>
              </a:rPr>
              <a:t> </a:t>
            </a:r>
            <a:r>
              <a:rPr lang="en-US" sz="4000" b="1" i="1" spc="-10" dirty="0" err="1">
                <a:solidFill>
                  <a:srgbClr val="FF0000"/>
                </a:solidFill>
                <a:latin typeface="Times New Roman" pitchFamily="18" charset="0"/>
                <a:cs typeface="Times New Roman" pitchFamily="18" charset="0"/>
              </a:rPr>
              <a:t>Inflation.Cont</a:t>
            </a:r>
            <a:r>
              <a:rPr lang="en-US" sz="4000" b="1" i="1" spc="-10" dirty="0">
                <a:solidFill>
                  <a:srgbClr val="FF0000"/>
                </a:solidFill>
                <a:latin typeface="Times New Roman" pitchFamily="18" charset="0"/>
                <a:cs typeface="Times New Roman" pitchFamily="18" charset="0"/>
              </a:rPr>
              <a:t>.,</a:t>
            </a:r>
            <a:br>
              <a:rPr lang="en-US" sz="4000" b="1" i="1" spc="-10" dirty="0">
                <a:solidFill>
                  <a:srgbClr val="FF0000"/>
                </a:solidFill>
                <a:latin typeface="Times New Roman" pitchFamily="18" charset="0"/>
                <a:cs typeface="Times New Roman" pitchFamily="18" charset="0"/>
              </a:rPr>
            </a:br>
            <a:r>
              <a:rPr lang="en-US" sz="3600" b="1" i="1" spc="-10" dirty="0">
                <a:solidFill>
                  <a:srgbClr val="FF0000"/>
                </a:solidFill>
                <a:latin typeface="Times New Roman" pitchFamily="18" charset="0"/>
                <a:cs typeface="Times New Roman" pitchFamily="18" charset="0"/>
              </a:rPr>
              <a:t>Methods to </a:t>
            </a:r>
            <a:r>
              <a:rPr lang="en-US" sz="3600" b="1" spc="-110" dirty="0">
                <a:solidFill>
                  <a:srgbClr val="FF0000"/>
                </a:solidFill>
                <a:latin typeface="Times New Roman" pitchFamily="18" charset="0"/>
                <a:cs typeface="Times New Roman" pitchFamily="18" charset="0"/>
              </a:rPr>
              <a:t>overcome</a:t>
            </a:r>
            <a:r>
              <a:rPr lang="en-US" sz="3600" b="1" spc="-20" dirty="0">
                <a:solidFill>
                  <a:srgbClr val="FF0000"/>
                </a:solidFill>
                <a:latin typeface="Times New Roman" pitchFamily="18" charset="0"/>
                <a:cs typeface="Times New Roman" pitchFamily="18" charset="0"/>
              </a:rPr>
              <a:t> </a:t>
            </a:r>
            <a:r>
              <a:rPr lang="en-US" sz="3600" b="1" spc="-70" dirty="0">
                <a:solidFill>
                  <a:srgbClr val="FF0000"/>
                </a:solidFill>
                <a:latin typeface="Times New Roman" pitchFamily="18" charset="0"/>
                <a:cs typeface="Times New Roman" pitchFamily="18" charset="0"/>
              </a:rPr>
              <a:t>grade</a:t>
            </a:r>
            <a:r>
              <a:rPr lang="en-US" sz="3600" b="1" dirty="0">
                <a:solidFill>
                  <a:srgbClr val="FF0000"/>
                </a:solidFill>
                <a:latin typeface="Times New Roman" pitchFamily="18" charset="0"/>
                <a:cs typeface="Times New Roman" pitchFamily="18" charset="0"/>
              </a:rPr>
              <a:t> </a:t>
            </a:r>
            <a:r>
              <a:rPr lang="en-US" sz="3600" b="1" spc="-140" dirty="0">
                <a:solidFill>
                  <a:srgbClr val="FF0000"/>
                </a:solidFill>
                <a:latin typeface="Times New Roman" pitchFamily="18" charset="0"/>
                <a:cs typeface="Times New Roman" pitchFamily="18" charset="0"/>
              </a:rPr>
              <a:t>inflation.</a:t>
            </a:r>
            <a:r>
              <a:rPr lang="en-US" sz="3600" spc="0" dirty="0">
                <a:solidFill>
                  <a:srgbClr val="FF0000"/>
                </a:solidFill>
                <a:latin typeface="Times New Roman" pitchFamily="18" charset="0"/>
                <a:cs typeface="Times New Roman" pitchFamily="18" charset="0"/>
              </a:rPr>
              <a:t/>
            </a:r>
            <a:br>
              <a:rPr lang="en-US" sz="3600" spc="0" dirty="0">
                <a:solidFill>
                  <a:srgbClr val="FF0000"/>
                </a:solidFill>
                <a:latin typeface="Times New Roman" pitchFamily="18" charset="0"/>
                <a:cs typeface="Times New Roman" pitchFamily="18" charset="0"/>
              </a:rPr>
            </a:br>
            <a:endParaRPr lang="en-US" sz="3600" dirty="0"/>
          </a:p>
        </p:txBody>
      </p:sp>
      <p:sp>
        <p:nvSpPr>
          <p:cNvPr id="3" name="Content Placeholder 2"/>
          <p:cNvSpPr>
            <a:spLocks noGrp="1"/>
          </p:cNvSpPr>
          <p:nvPr>
            <p:ph idx="1"/>
          </p:nvPr>
        </p:nvSpPr>
        <p:spPr/>
        <p:txBody>
          <a:bodyPr/>
          <a:lstStyle/>
          <a:p>
            <a:pPr marL="241300" lvl="0" indent="-229235" algn="just" defTabSz="457200">
              <a:lnSpc>
                <a:spcPct val="100000"/>
              </a:lnSpc>
              <a:spcBef>
                <a:spcPts val="565"/>
              </a:spcBef>
              <a:spcAft>
                <a:spcPts val="0"/>
              </a:spcAft>
              <a:buClrTx/>
              <a:buSzPct val="95454"/>
              <a:buFont typeface="Wingdings"/>
              <a:buChar char=""/>
              <a:tabLst>
                <a:tab pos="241935" algn="l"/>
              </a:tabLst>
            </a:pPr>
            <a:r>
              <a:rPr lang="en-GB" sz="2800" b="1" spc="-10" dirty="0">
                <a:solidFill>
                  <a:srgbClr val="FF0000"/>
                </a:solidFill>
                <a:uFill>
                  <a:solidFill>
                    <a:srgbClr val="000000"/>
                  </a:solidFill>
                </a:uFill>
                <a:latin typeface="Times New Roman" pitchFamily="18" charset="0"/>
                <a:cs typeface="Times New Roman" pitchFamily="18" charset="0"/>
              </a:rPr>
              <a:t>Instructor</a:t>
            </a:r>
            <a:r>
              <a:rPr lang="en-GB" sz="2800" b="1" spc="-15" dirty="0">
                <a:solidFill>
                  <a:srgbClr val="FF0000"/>
                </a:solidFill>
                <a:uFill>
                  <a:solidFill>
                    <a:srgbClr val="000000"/>
                  </a:solidFill>
                </a:uFill>
                <a:latin typeface="Times New Roman" pitchFamily="18" charset="0"/>
                <a:cs typeface="Times New Roman" pitchFamily="18" charset="0"/>
              </a:rPr>
              <a:t> Training</a:t>
            </a:r>
            <a:r>
              <a:rPr lang="en-GB" sz="2800" b="1" spc="5" dirty="0">
                <a:solidFill>
                  <a:srgbClr val="FF0000"/>
                </a:solidFill>
                <a:uFill>
                  <a:solidFill>
                    <a:srgbClr val="000000"/>
                  </a:solidFill>
                </a:uFill>
                <a:latin typeface="Times New Roman" pitchFamily="18" charset="0"/>
                <a:cs typeface="Times New Roman" pitchFamily="18" charset="0"/>
              </a:rPr>
              <a:t> </a:t>
            </a:r>
            <a:r>
              <a:rPr lang="en-GB" sz="2800" b="1" dirty="0">
                <a:solidFill>
                  <a:srgbClr val="FF0000"/>
                </a:solidFill>
                <a:uFill>
                  <a:solidFill>
                    <a:srgbClr val="000000"/>
                  </a:solidFill>
                </a:uFill>
                <a:latin typeface="Times New Roman" pitchFamily="18" charset="0"/>
                <a:cs typeface="Times New Roman" pitchFamily="18" charset="0"/>
              </a:rPr>
              <a:t>Program</a:t>
            </a:r>
            <a:r>
              <a:rPr lang="en-GB" sz="2800" b="1" spc="-15" dirty="0">
                <a:solidFill>
                  <a:srgbClr val="FF0000"/>
                </a:solidFill>
                <a:uFill>
                  <a:solidFill>
                    <a:srgbClr val="000000"/>
                  </a:solidFill>
                </a:uFill>
                <a:latin typeface="Times New Roman" pitchFamily="18" charset="0"/>
                <a:cs typeface="Times New Roman" pitchFamily="18" charset="0"/>
              </a:rPr>
              <a:t> </a:t>
            </a:r>
            <a:r>
              <a:rPr lang="en-GB" sz="2800" b="1" dirty="0">
                <a:solidFill>
                  <a:srgbClr val="FF0000"/>
                </a:solidFill>
                <a:uFill>
                  <a:solidFill>
                    <a:srgbClr val="000000"/>
                  </a:solidFill>
                </a:uFill>
                <a:latin typeface="Times New Roman" pitchFamily="18" charset="0"/>
                <a:cs typeface="Times New Roman" pitchFamily="18" charset="0"/>
              </a:rPr>
              <a:t>on </a:t>
            </a:r>
            <a:r>
              <a:rPr lang="en-GB" sz="2800" b="1" spc="-5" dirty="0">
                <a:solidFill>
                  <a:srgbClr val="FF0000"/>
                </a:solidFill>
                <a:uFill>
                  <a:solidFill>
                    <a:srgbClr val="000000"/>
                  </a:solidFill>
                </a:uFill>
                <a:latin typeface="Times New Roman" pitchFamily="18" charset="0"/>
                <a:cs typeface="Times New Roman" pitchFamily="18" charset="0"/>
              </a:rPr>
              <a:t>Fair</a:t>
            </a:r>
            <a:r>
              <a:rPr lang="en-GB" sz="2800" b="1" spc="-15" dirty="0">
                <a:solidFill>
                  <a:srgbClr val="FF0000"/>
                </a:solidFill>
                <a:uFill>
                  <a:solidFill>
                    <a:srgbClr val="000000"/>
                  </a:solidFill>
                </a:uFill>
                <a:latin typeface="Times New Roman" pitchFamily="18" charset="0"/>
                <a:cs typeface="Times New Roman" pitchFamily="18" charset="0"/>
              </a:rPr>
              <a:t> </a:t>
            </a:r>
            <a:r>
              <a:rPr lang="en-GB" sz="2800" b="1" spc="-5" dirty="0">
                <a:solidFill>
                  <a:srgbClr val="FF0000"/>
                </a:solidFill>
                <a:uFill>
                  <a:solidFill>
                    <a:srgbClr val="000000"/>
                  </a:solidFill>
                </a:uFill>
                <a:latin typeface="Times New Roman" pitchFamily="18" charset="0"/>
                <a:cs typeface="Times New Roman" pitchFamily="18" charset="0"/>
              </a:rPr>
              <a:t>Student</a:t>
            </a:r>
            <a:r>
              <a:rPr lang="en-GB" sz="2800" b="1" spc="-70" dirty="0">
                <a:solidFill>
                  <a:srgbClr val="FF0000"/>
                </a:solidFill>
                <a:uFill>
                  <a:solidFill>
                    <a:srgbClr val="000000"/>
                  </a:solidFill>
                </a:uFill>
                <a:latin typeface="Times New Roman" pitchFamily="18" charset="0"/>
                <a:cs typeface="Times New Roman" pitchFamily="18" charset="0"/>
              </a:rPr>
              <a:t> </a:t>
            </a:r>
            <a:r>
              <a:rPr lang="en-GB" sz="2800" b="1" spc="-5" dirty="0">
                <a:solidFill>
                  <a:srgbClr val="FF0000"/>
                </a:solidFill>
                <a:uFill>
                  <a:solidFill>
                    <a:srgbClr val="000000"/>
                  </a:solidFill>
                </a:uFill>
                <a:latin typeface="Times New Roman" pitchFamily="18" charset="0"/>
                <a:cs typeface="Times New Roman" pitchFamily="18" charset="0"/>
              </a:rPr>
              <a:t>Assessment</a:t>
            </a:r>
            <a:endParaRPr lang="en-GB" sz="2800" dirty="0">
              <a:solidFill>
                <a:srgbClr val="FF0000"/>
              </a:solidFill>
              <a:latin typeface="Times New Roman" pitchFamily="18" charset="0"/>
              <a:cs typeface="Times New Roman" pitchFamily="18" charset="0"/>
            </a:endParaRPr>
          </a:p>
          <a:p>
            <a:pPr marL="12065" marR="5715" lvl="0" indent="0" algn="just" defTabSz="457200">
              <a:lnSpc>
                <a:spcPct val="150000"/>
              </a:lnSpc>
              <a:spcBef>
                <a:spcPts val="994"/>
              </a:spcBef>
              <a:spcAft>
                <a:spcPts val="0"/>
              </a:spcAft>
              <a:buClrTx/>
              <a:buSzTx/>
              <a:buNone/>
              <a:tabLst>
                <a:tab pos="592455" algn="l"/>
              </a:tabLst>
            </a:pPr>
            <a:r>
              <a:rPr lang="en-GB" sz="2800" spc="-5" dirty="0">
                <a:solidFill>
                  <a:prstClr val="black"/>
                </a:solidFill>
                <a:latin typeface="Times New Roman" pitchFamily="18" charset="0"/>
                <a:cs typeface="Times New Roman" pitchFamily="18" charset="0"/>
              </a:rPr>
              <a:t>	Mandatory workshops on fair </a:t>
            </a:r>
            <a:r>
              <a:rPr lang="en-GB" sz="2800" dirty="0">
                <a:solidFill>
                  <a:prstClr val="black"/>
                </a:solidFill>
                <a:latin typeface="Times New Roman" pitchFamily="18" charset="0"/>
                <a:cs typeface="Times New Roman" pitchFamily="18" charset="0"/>
              </a:rPr>
              <a:t>grading </a:t>
            </a:r>
            <a:r>
              <a:rPr lang="en-GB" sz="2800" spc="-5" dirty="0">
                <a:solidFill>
                  <a:prstClr val="black"/>
                </a:solidFill>
                <a:latin typeface="Times New Roman" pitchFamily="18" charset="0"/>
                <a:cs typeface="Times New Roman" pitchFamily="18" charset="0"/>
              </a:rPr>
              <a:t>practices should be initiated. Senior </a:t>
            </a:r>
            <a:r>
              <a:rPr lang="en-GB" sz="2800" dirty="0">
                <a:solidFill>
                  <a:prstClr val="black"/>
                </a:solidFill>
                <a:latin typeface="Times New Roman" pitchFamily="18" charset="0"/>
                <a:cs typeface="Times New Roman" pitchFamily="18" charset="0"/>
              </a:rPr>
              <a:t>faculty </a:t>
            </a:r>
            <a:r>
              <a:rPr lang="en-GB" sz="2800" spc="-10" dirty="0">
                <a:solidFill>
                  <a:prstClr val="black"/>
                </a:solidFill>
                <a:latin typeface="Times New Roman" pitchFamily="18" charset="0"/>
                <a:cs typeface="Times New Roman" pitchFamily="18" charset="0"/>
              </a:rPr>
              <a:t>who </a:t>
            </a:r>
            <a:r>
              <a:rPr lang="en-GB" sz="2800" spc="-5" dirty="0">
                <a:solidFill>
                  <a:prstClr val="black"/>
                </a:solidFill>
                <a:latin typeface="Times New Roman" pitchFamily="18" charset="0"/>
                <a:cs typeface="Times New Roman" pitchFamily="18" charset="0"/>
              </a:rPr>
              <a:t> have</a:t>
            </a:r>
            <a:r>
              <a:rPr lang="en-GB" sz="2800" spc="160" dirty="0">
                <a:solidFill>
                  <a:prstClr val="black"/>
                </a:solidFill>
                <a:latin typeface="Times New Roman" pitchFamily="18" charset="0"/>
                <a:cs typeface="Times New Roman" pitchFamily="18" charset="0"/>
              </a:rPr>
              <a:t> </a:t>
            </a:r>
            <a:r>
              <a:rPr lang="en-GB" sz="2800" dirty="0">
                <a:solidFill>
                  <a:prstClr val="black"/>
                </a:solidFill>
                <a:latin typeface="Times New Roman" pitchFamily="18" charset="0"/>
                <a:cs typeface="Times New Roman" pitchFamily="18" charset="0"/>
              </a:rPr>
              <a:t>good</a:t>
            </a:r>
            <a:r>
              <a:rPr lang="en-GB" sz="2800" spc="17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reputation</a:t>
            </a:r>
            <a:r>
              <a:rPr lang="en-GB" sz="2800" spc="18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in</a:t>
            </a:r>
            <a:r>
              <a:rPr lang="en-GB" sz="2800" spc="155"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giving</a:t>
            </a:r>
            <a:r>
              <a:rPr lang="en-GB" sz="2800" spc="185"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fair</a:t>
            </a:r>
            <a:r>
              <a:rPr lang="en-GB" sz="2800" spc="165"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grades</a:t>
            </a:r>
            <a:r>
              <a:rPr lang="en-GB" sz="2800" spc="17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should</a:t>
            </a:r>
            <a:r>
              <a:rPr lang="en-GB" sz="2800" spc="17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mentor</a:t>
            </a:r>
            <a:r>
              <a:rPr lang="en-GB" sz="2800" spc="175"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new</a:t>
            </a:r>
            <a:r>
              <a:rPr lang="en-GB" sz="2800" spc="165"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instructors.</a:t>
            </a:r>
            <a:r>
              <a:rPr lang="en-GB" sz="2800" spc="17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This</a:t>
            </a:r>
            <a:r>
              <a:rPr lang="en-GB" sz="2800" spc="165" dirty="0">
                <a:solidFill>
                  <a:prstClr val="black"/>
                </a:solidFill>
                <a:latin typeface="Times New Roman" pitchFamily="18" charset="0"/>
                <a:cs typeface="Times New Roman" pitchFamily="18" charset="0"/>
              </a:rPr>
              <a:t> </a:t>
            </a:r>
            <a:r>
              <a:rPr lang="en-GB" sz="2800" spc="-10" dirty="0">
                <a:solidFill>
                  <a:prstClr val="black"/>
                </a:solidFill>
                <a:latin typeface="Times New Roman" pitchFamily="18" charset="0"/>
                <a:cs typeface="Times New Roman" pitchFamily="18" charset="0"/>
              </a:rPr>
              <a:t>will</a:t>
            </a:r>
            <a:r>
              <a:rPr lang="en-GB" sz="2800" spc="165"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help </a:t>
            </a:r>
            <a:r>
              <a:rPr lang="en-GB" sz="2800" spc="-535"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to</a:t>
            </a:r>
            <a:r>
              <a:rPr lang="en-GB" sz="280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enhance</a:t>
            </a:r>
            <a:r>
              <a:rPr lang="en-GB" sz="280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teaching</a:t>
            </a:r>
            <a:r>
              <a:rPr lang="en-GB" sz="280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effectiveness</a:t>
            </a:r>
            <a:r>
              <a:rPr lang="en-GB" sz="2800" dirty="0">
                <a:solidFill>
                  <a:prstClr val="black"/>
                </a:solidFill>
                <a:latin typeface="Times New Roman" pitchFamily="18" charset="0"/>
                <a:cs typeface="Times New Roman" pitchFamily="18" charset="0"/>
              </a:rPr>
              <a:t> </a:t>
            </a:r>
            <a:r>
              <a:rPr lang="en-GB" sz="2800" spc="-10" dirty="0">
                <a:solidFill>
                  <a:prstClr val="black"/>
                </a:solidFill>
                <a:latin typeface="Times New Roman" pitchFamily="18" charset="0"/>
                <a:cs typeface="Times New Roman" pitchFamily="18" charset="0"/>
              </a:rPr>
              <a:t>and</a:t>
            </a:r>
            <a:r>
              <a:rPr lang="en-GB" sz="2800" spc="-5" dirty="0">
                <a:solidFill>
                  <a:prstClr val="black"/>
                </a:solidFill>
                <a:latin typeface="Times New Roman" pitchFamily="18" charset="0"/>
                <a:cs typeface="Times New Roman" pitchFamily="18" charset="0"/>
              </a:rPr>
              <a:t> to</a:t>
            </a:r>
            <a:r>
              <a:rPr lang="en-GB" sz="280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reduce</a:t>
            </a:r>
            <a:r>
              <a:rPr lang="en-GB" sz="280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faculty</a:t>
            </a:r>
            <a:r>
              <a:rPr lang="en-GB" sz="280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defensiveness</a:t>
            </a:r>
            <a:r>
              <a:rPr lang="en-GB" sz="280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during</a:t>
            </a:r>
            <a:r>
              <a:rPr lang="en-GB" sz="280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their </a:t>
            </a:r>
            <a:r>
              <a:rPr lang="en-GB" sz="280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evaluations</a:t>
            </a:r>
            <a:r>
              <a:rPr lang="en-GB" sz="2400" spc="-5" dirty="0">
                <a:solidFill>
                  <a:prstClr val="black"/>
                </a:solidFill>
                <a:latin typeface="Times New Roman" pitchFamily="18" charset="0"/>
                <a:cs typeface="Times New Roman" pitchFamily="18" charset="0"/>
              </a:rPr>
              <a:t>.</a:t>
            </a:r>
            <a:endParaRPr lang="en-GB"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86057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i="1" spc="-10" dirty="0">
                <a:solidFill>
                  <a:srgbClr val="FF0000"/>
                </a:solidFill>
                <a:latin typeface="Times New Roman" pitchFamily="18" charset="0"/>
                <a:cs typeface="Times New Roman" pitchFamily="18" charset="0"/>
              </a:rPr>
              <a:t>Grades</a:t>
            </a:r>
            <a:r>
              <a:rPr lang="en-US" sz="4000" b="1" i="1" spc="-20" dirty="0">
                <a:solidFill>
                  <a:srgbClr val="FF0000"/>
                </a:solidFill>
                <a:latin typeface="Times New Roman" pitchFamily="18" charset="0"/>
                <a:cs typeface="Times New Roman" pitchFamily="18" charset="0"/>
              </a:rPr>
              <a:t> </a:t>
            </a:r>
            <a:r>
              <a:rPr lang="en-US" sz="4000" b="1" i="1" spc="-10" dirty="0" err="1">
                <a:solidFill>
                  <a:srgbClr val="FF0000"/>
                </a:solidFill>
                <a:latin typeface="Times New Roman" pitchFamily="18" charset="0"/>
                <a:cs typeface="Times New Roman" pitchFamily="18" charset="0"/>
              </a:rPr>
              <a:t>Inflation.Cont</a:t>
            </a:r>
            <a:r>
              <a:rPr lang="en-US" sz="4000" b="1" i="1" spc="-10" dirty="0">
                <a:solidFill>
                  <a:srgbClr val="FF0000"/>
                </a:solidFill>
                <a:latin typeface="Times New Roman" pitchFamily="18" charset="0"/>
                <a:cs typeface="Times New Roman" pitchFamily="18" charset="0"/>
              </a:rPr>
              <a:t>.,</a:t>
            </a:r>
            <a:br>
              <a:rPr lang="en-US" sz="4000" b="1" i="1" spc="-10" dirty="0">
                <a:solidFill>
                  <a:srgbClr val="FF0000"/>
                </a:solidFill>
                <a:latin typeface="Times New Roman" pitchFamily="18" charset="0"/>
                <a:cs typeface="Times New Roman" pitchFamily="18" charset="0"/>
              </a:rPr>
            </a:br>
            <a:r>
              <a:rPr lang="en-US" sz="3600" b="1" i="1" spc="-10" dirty="0">
                <a:solidFill>
                  <a:srgbClr val="FF0000"/>
                </a:solidFill>
                <a:latin typeface="Times New Roman" pitchFamily="18" charset="0"/>
                <a:cs typeface="Times New Roman" pitchFamily="18" charset="0"/>
              </a:rPr>
              <a:t>Methods to </a:t>
            </a:r>
            <a:r>
              <a:rPr lang="en-US" sz="3600" b="1" spc="-110" dirty="0">
                <a:solidFill>
                  <a:srgbClr val="FF0000"/>
                </a:solidFill>
                <a:latin typeface="Times New Roman" pitchFamily="18" charset="0"/>
                <a:cs typeface="Times New Roman" pitchFamily="18" charset="0"/>
              </a:rPr>
              <a:t>overcome</a:t>
            </a:r>
            <a:r>
              <a:rPr lang="en-US" sz="3600" b="1" spc="-20" dirty="0">
                <a:solidFill>
                  <a:srgbClr val="FF0000"/>
                </a:solidFill>
                <a:latin typeface="Times New Roman" pitchFamily="18" charset="0"/>
                <a:cs typeface="Times New Roman" pitchFamily="18" charset="0"/>
              </a:rPr>
              <a:t> </a:t>
            </a:r>
            <a:r>
              <a:rPr lang="en-US" sz="3600" b="1" spc="-70" dirty="0">
                <a:solidFill>
                  <a:srgbClr val="FF0000"/>
                </a:solidFill>
                <a:latin typeface="Times New Roman" pitchFamily="18" charset="0"/>
                <a:cs typeface="Times New Roman" pitchFamily="18" charset="0"/>
              </a:rPr>
              <a:t>grade</a:t>
            </a:r>
            <a:r>
              <a:rPr lang="en-US" sz="3600" b="1" dirty="0">
                <a:solidFill>
                  <a:srgbClr val="FF0000"/>
                </a:solidFill>
                <a:latin typeface="Times New Roman" pitchFamily="18" charset="0"/>
                <a:cs typeface="Times New Roman" pitchFamily="18" charset="0"/>
              </a:rPr>
              <a:t> </a:t>
            </a:r>
            <a:r>
              <a:rPr lang="en-US" sz="3600" b="1" spc="-140" dirty="0">
                <a:solidFill>
                  <a:srgbClr val="FF0000"/>
                </a:solidFill>
                <a:latin typeface="Times New Roman" pitchFamily="18" charset="0"/>
                <a:cs typeface="Times New Roman" pitchFamily="18" charset="0"/>
              </a:rPr>
              <a:t>inflation.</a:t>
            </a:r>
            <a:r>
              <a:rPr lang="en-US" sz="3600" spc="0" dirty="0">
                <a:solidFill>
                  <a:srgbClr val="FF0000"/>
                </a:solidFill>
                <a:latin typeface="Times New Roman" pitchFamily="18" charset="0"/>
                <a:cs typeface="Times New Roman" pitchFamily="18" charset="0"/>
              </a:rPr>
              <a:t/>
            </a:r>
            <a:br>
              <a:rPr lang="en-US" sz="3600" spc="0" dirty="0">
                <a:solidFill>
                  <a:srgbClr val="FF0000"/>
                </a:solidFill>
                <a:latin typeface="Times New Roman" pitchFamily="18" charset="0"/>
                <a:cs typeface="Times New Roman" pitchFamily="18" charset="0"/>
              </a:rPr>
            </a:br>
            <a:endParaRPr lang="en-US" sz="3600" dirty="0"/>
          </a:p>
        </p:txBody>
      </p:sp>
      <p:sp>
        <p:nvSpPr>
          <p:cNvPr id="3" name="Content Placeholder 2"/>
          <p:cNvSpPr>
            <a:spLocks noGrp="1"/>
          </p:cNvSpPr>
          <p:nvPr>
            <p:ph idx="1"/>
          </p:nvPr>
        </p:nvSpPr>
        <p:spPr/>
        <p:txBody>
          <a:bodyPr>
            <a:normAutofit fontScale="92500" lnSpcReduction="20000"/>
          </a:bodyPr>
          <a:lstStyle/>
          <a:p>
            <a:pPr marL="241300" lvl="0" indent="-229235" algn="just" defTabSz="457200">
              <a:lnSpc>
                <a:spcPct val="150000"/>
              </a:lnSpc>
              <a:spcBef>
                <a:spcPts val="480"/>
              </a:spcBef>
              <a:spcAft>
                <a:spcPts val="0"/>
              </a:spcAft>
              <a:buClrTx/>
              <a:buSzPct val="95454"/>
              <a:buFont typeface="Wingdings"/>
              <a:buChar char=""/>
              <a:tabLst>
                <a:tab pos="241935" algn="l"/>
              </a:tabLst>
            </a:pPr>
            <a:r>
              <a:rPr lang="en-GB" sz="2800" b="1" spc="-10" dirty="0">
                <a:solidFill>
                  <a:srgbClr val="FF0000"/>
                </a:solidFill>
                <a:uFill>
                  <a:solidFill>
                    <a:srgbClr val="000000"/>
                  </a:solidFill>
                </a:uFill>
                <a:latin typeface="Times New Roman" pitchFamily="18" charset="0"/>
                <a:cs typeface="Times New Roman" pitchFamily="18" charset="0"/>
              </a:rPr>
              <a:t>Inform </a:t>
            </a:r>
            <a:r>
              <a:rPr lang="en-GB" sz="2800" b="1" spc="-5" dirty="0">
                <a:solidFill>
                  <a:srgbClr val="FF0000"/>
                </a:solidFill>
                <a:uFill>
                  <a:solidFill>
                    <a:srgbClr val="000000"/>
                  </a:solidFill>
                </a:uFill>
                <a:latin typeface="Times New Roman" pitchFamily="18" charset="0"/>
                <a:cs typeface="Times New Roman" pitchFamily="18" charset="0"/>
              </a:rPr>
              <a:t>the</a:t>
            </a:r>
            <a:r>
              <a:rPr lang="en-GB" sz="2800" b="1" spc="15" dirty="0">
                <a:solidFill>
                  <a:srgbClr val="FF0000"/>
                </a:solidFill>
                <a:uFill>
                  <a:solidFill>
                    <a:srgbClr val="000000"/>
                  </a:solidFill>
                </a:uFill>
                <a:latin typeface="Times New Roman" pitchFamily="18" charset="0"/>
                <a:cs typeface="Times New Roman" pitchFamily="18" charset="0"/>
              </a:rPr>
              <a:t> </a:t>
            </a:r>
            <a:r>
              <a:rPr lang="en-GB" sz="2800" b="1" spc="-5" dirty="0">
                <a:solidFill>
                  <a:srgbClr val="FF0000"/>
                </a:solidFill>
                <a:uFill>
                  <a:solidFill>
                    <a:srgbClr val="000000"/>
                  </a:solidFill>
                </a:uFill>
                <a:latin typeface="Times New Roman" pitchFamily="18" charset="0"/>
                <a:cs typeface="Times New Roman" pitchFamily="18" charset="0"/>
              </a:rPr>
              <a:t>Students</a:t>
            </a:r>
            <a:r>
              <a:rPr lang="en-GB" sz="2800" b="1" spc="5" dirty="0">
                <a:solidFill>
                  <a:srgbClr val="FF0000"/>
                </a:solidFill>
                <a:uFill>
                  <a:solidFill>
                    <a:srgbClr val="000000"/>
                  </a:solidFill>
                </a:uFill>
                <a:latin typeface="Times New Roman" pitchFamily="18" charset="0"/>
                <a:cs typeface="Times New Roman" pitchFamily="18" charset="0"/>
              </a:rPr>
              <a:t> </a:t>
            </a:r>
            <a:r>
              <a:rPr lang="en-GB" sz="2800" b="1" dirty="0">
                <a:solidFill>
                  <a:srgbClr val="FF0000"/>
                </a:solidFill>
                <a:uFill>
                  <a:solidFill>
                    <a:srgbClr val="000000"/>
                  </a:solidFill>
                </a:uFill>
                <a:latin typeface="Times New Roman" pitchFamily="18" charset="0"/>
                <a:cs typeface="Times New Roman" pitchFamily="18" charset="0"/>
              </a:rPr>
              <a:t>about</a:t>
            </a:r>
            <a:r>
              <a:rPr lang="en-GB" sz="2800" b="1" spc="-5" dirty="0">
                <a:solidFill>
                  <a:srgbClr val="FF0000"/>
                </a:solidFill>
                <a:uFill>
                  <a:solidFill>
                    <a:srgbClr val="000000"/>
                  </a:solidFill>
                </a:uFill>
                <a:latin typeface="Times New Roman" pitchFamily="18" charset="0"/>
                <a:cs typeface="Times New Roman" pitchFamily="18" charset="0"/>
              </a:rPr>
              <a:t> Grading</a:t>
            </a:r>
            <a:r>
              <a:rPr lang="en-GB" sz="2800" b="1" dirty="0">
                <a:solidFill>
                  <a:srgbClr val="FF0000"/>
                </a:solidFill>
                <a:uFill>
                  <a:solidFill>
                    <a:srgbClr val="000000"/>
                  </a:solidFill>
                </a:uFill>
                <a:latin typeface="Times New Roman" pitchFamily="18" charset="0"/>
                <a:cs typeface="Times New Roman" pitchFamily="18" charset="0"/>
              </a:rPr>
              <a:t> </a:t>
            </a:r>
            <a:r>
              <a:rPr lang="en-GB" sz="2800" b="1" spc="-5" dirty="0">
                <a:solidFill>
                  <a:srgbClr val="FF0000"/>
                </a:solidFill>
                <a:uFill>
                  <a:solidFill>
                    <a:srgbClr val="000000"/>
                  </a:solidFill>
                </a:uFill>
                <a:latin typeface="Times New Roman" pitchFamily="18" charset="0"/>
                <a:cs typeface="Times New Roman" pitchFamily="18" charset="0"/>
              </a:rPr>
              <a:t>Policies</a:t>
            </a:r>
            <a:endParaRPr lang="en-GB" sz="2800" b="1" dirty="0">
              <a:solidFill>
                <a:srgbClr val="FF0000"/>
              </a:solidFill>
              <a:latin typeface="Times New Roman" pitchFamily="18" charset="0"/>
              <a:cs typeface="Times New Roman" pitchFamily="18" charset="0"/>
            </a:endParaRPr>
          </a:p>
          <a:p>
            <a:pPr marL="12065" marR="5080" lvl="0" indent="0" algn="just" defTabSz="457200">
              <a:lnSpc>
                <a:spcPct val="150000"/>
              </a:lnSpc>
              <a:spcBef>
                <a:spcPts val="994"/>
              </a:spcBef>
              <a:spcAft>
                <a:spcPts val="0"/>
              </a:spcAft>
              <a:buClrTx/>
              <a:buSzTx/>
              <a:buNone/>
              <a:tabLst>
                <a:tab pos="588010" algn="l"/>
              </a:tabLst>
            </a:pPr>
            <a:r>
              <a:rPr lang="en-GB" sz="2800" spc="-5" dirty="0">
                <a:solidFill>
                  <a:prstClr val="black"/>
                </a:solidFill>
                <a:latin typeface="Times New Roman" pitchFamily="18" charset="0"/>
                <a:cs typeface="Times New Roman" pitchFamily="18" charset="0"/>
              </a:rPr>
              <a:t>	These</a:t>
            </a:r>
            <a:r>
              <a:rPr lang="en-GB" sz="2800" spc="-5" dirty="0">
                <a:solidFill>
                  <a:srgbClr val="FF0000"/>
                </a:solidFill>
                <a:latin typeface="Times New Roman" pitchFamily="18" charset="0"/>
                <a:cs typeface="Times New Roman" pitchFamily="18" charset="0"/>
              </a:rPr>
              <a:t> </a:t>
            </a:r>
            <a:r>
              <a:rPr lang="en-GB" sz="2800" spc="-10" dirty="0">
                <a:solidFill>
                  <a:srgbClr val="FF0000"/>
                </a:solidFill>
                <a:latin typeface="Times New Roman" pitchFamily="18" charset="0"/>
                <a:cs typeface="Times New Roman" pitchFamily="18" charset="0"/>
              </a:rPr>
              <a:t>statements </a:t>
            </a:r>
            <a:r>
              <a:rPr lang="en-GB" sz="2800" spc="-5" dirty="0">
                <a:solidFill>
                  <a:prstClr val="black"/>
                </a:solidFill>
                <a:latin typeface="Times New Roman" pitchFamily="18" charset="0"/>
                <a:cs typeface="Times New Roman" pitchFamily="18" charset="0"/>
              </a:rPr>
              <a:t>of </a:t>
            </a:r>
            <a:r>
              <a:rPr lang="en-GB" sz="2800" spc="-10" dirty="0">
                <a:solidFill>
                  <a:prstClr val="black"/>
                </a:solidFill>
                <a:latin typeface="Times New Roman" pitchFamily="18" charset="0"/>
                <a:cs typeface="Times New Roman" pitchFamily="18" charset="0"/>
              </a:rPr>
              <a:t>standards </a:t>
            </a:r>
            <a:r>
              <a:rPr lang="en-GB" sz="2800" spc="-10" dirty="0">
                <a:solidFill>
                  <a:srgbClr val="FF0000"/>
                </a:solidFill>
                <a:latin typeface="Times New Roman" pitchFamily="18" charset="0"/>
                <a:cs typeface="Times New Roman" pitchFamily="18" charset="0"/>
              </a:rPr>
              <a:t>should </a:t>
            </a:r>
            <a:r>
              <a:rPr lang="en-GB" sz="2800" spc="-5" dirty="0">
                <a:solidFill>
                  <a:srgbClr val="FF0000"/>
                </a:solidFill>
                <a:latin typeface="Times New Roman" pitchFamily="18" charset="0"/>
                <a:cs typeface="Times New Roman" pitchFamily="18" charset="0"/>
              </a:rPr>
              <a:t>be </a:t>
            </a:r>
            <a:r>
              <a:rPr lang="en-GB" sz="2800" spc="-5" dirty="0">
                <a:solidFill>
                  <a:prstClr val="black"/>
                </a:solidFill>
                <a:latin typeface="Times New Roman" pitchFamily="18" charset="0"/>
                <a:cs typeface="Times New Roman" pitchFamily="18" charset="0"/>
              </a:rPr>
              <a:t>in their </a:t>
            </a:r>
            <a:r>
              <a:rPr lang="en-GB" sz="2800" spc="-5" dirty="0">
                <a:solidFill>
                  <a:srgbClr val="FF0000"/>
                </a:solidFill>
                <a:latin typeface="Times New Roman" pitchFamily="18" charset="0"/>
                <a:cs typeface="Times New Roman" pitchFamily="18" charset="0"/>
              </a:rPr>
              <a:t>course syllabus </a:t>
            </a:r>
            <a:r>
              <a:rPr lang="en-GB" sz="2800" spc="-5" dirty="0">
                <a:solidFill>
                  <a:prstClr val="black"/>
                </a:solidFill>
                <a:latin typeface="Times New Roman" pitchFamily="18" charset="0"/>
                <a:cs typeface="Times New Roman" pitchFamily="18" charset="0"/>
              </a:rPr>
              <a:t>to guide students </a:t>
            </a:r>
            <a:r>
              <a:rPr lang="en-GB" sz="280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toward </a:t>
            </a:r>
            <a:r>
              <a:rPr lang="en-GB" sz="2800" spc="-10" dirty="0">
                <a:solidFill>
                  <a:prstClr val="black"/>
                </a:solidFill>
                <a:latin typeface="Times New Roman" pitchFamily="18" charset="0"/>
                <a:cs typeface="Times New Roman" pitchFamily="18" charset="0"/>
              </a:rPr>
              <a:t>what </a:t>
            </a:r>
            <a:r>
              <a:rPr lang="en-GB" sz="2800" spc="-5" dirty="0">
                <a:solidFill>
                  <a:prstClr val="black"/>
                </a:solidFill>
                <a:latin typeface="Times New Roman" pitchFamily="18" charset="0"/>
                <a:cs typeface="Times New Roman" pitchFamily="18" charset="0"/>
              </a:rPr>
              <a:t>they are expected to </a:t>
            </a:r>
            <a:r>
              <a:rPr lang="en-GB" sz="2800" spc="-10" dirty="0">
                <a:solidFill>
                  <a:prstClr val="black"/>
                </a:solidFill>
                <a:latin typeface="Times New Roman" pitchFamily="18" charset="0"/>
                <a:cs typeface="Times New Roman" pitchFamily="18" charset="0"/>
              </a:rPr>
              <a:t>accomplish </a:t>
            </a:r>
            <a:r>
              <a:rPr lang="en-GB" sz="2800" spc="-5" dirty="0">
                <a:solidFill>
                  <a:prstClr val="black"/>
                </a:solidFill>
                <a:latin typeface="Times New Roman" pitchFamily="18" charset="0"/>
                <a:cs typeface="Times New Roman" pitchFamily="18" charset="0"/>
              </a:rPr>
              <a:t>and also to evaluate their work. </a:t>
            </a:r>
            <a:r>
              <a:rPr lang="en-GB" sz="2800" spc="-10" dirty="0">
                <a:solidFill>
                  <a:prstClr val="black"/>
                </a:solidFill>
                <a:latin typeface="Times New Roman" pitchFamily="18" charset="0"/>
                <a:cs typeface="Times New Roman" pitchFamily="18" charset="0"/>
              </a:rPr>
              <a:t>Discussing </a:t>
            </a:r>
            <a:r>
              <a:rPr lang="en-GB" sz="2800" spc="-5" dirty="0">
                <a:solidFill>
                  <a:prstClr val="black"/>
                </a:solidFill>
                <a:latin typeface="Times New Roman" pitchFamily="18" charset="0"/>
                <a:cs typeface="Times New Roman" pitchFamily="18" charset="0"/>
              </a:rPr>
              <a:t> grading policies and </a:t>
            </a:r>
            <a:r>
              <a:rPr lang="en-GB" sz="2800" spc="-10" dirty="0">
                <a:solidFill>
                  <a:prstClr val="black"/>
                </a:solidFill>
                <a:latin typeface="Times New Roman" pitchFamily="18" charset="0"/>
                <a:cs typeface="Times New Roman" pitchFamily="18" charset="0"/>
              </a:rPr>
              <a:t>standards will </a:t>
            </a:r>
            <a:r>
              <a:rPr lang="en-GB" sz="2800" spc="-5" dirty="0">
                <a:solidFill>
                  <a:prstClr val="black"/>
                </a:solidFill>
                <a:latin typeface="Times New Roman" pitchFamily="18" charset="0"/>
                <a:cs typeface="Times New Roman" pitchFamily="18" charset="0"/>
              </a:rPr>
              <a:t>help restore </a:t>
            </a:r>
            <a:r>
              <a:rPr lang="en-GB" sz="2800" spc="-5" dirty="0">
                <a:solidFill>
                  <a:srgbClr val="FF0000"/>
                </a:solidFill>
                <a:latin typeface="Times New Roman" pitchFamily="18" charset="0"/>
                <a:cs typeface="Times New Roman" pitchFamily="18" charset="0"/>
              </a:rPr>
              <a:t>fair grading practices</a:t>
            </a:r>
            <a:r>
              <a:rPr lang="en-GB" sz="2800" spc="-5" dirty="0">
                <a:solidFill>
                  <a:prstClr val="black"/>
                </a:solidFill>
                <a:latin typeface="Times New Roman" pitchFamily="18" charset="0"/>
                <a:cs typeface="Times New Roman" pitchFamily="18" charset="0"/>
              </a:rPr>
              <a:t>. The </a:t>
            </a:r>
            <a:r>
              <a:rPr lang="en-GB" sz="2800" spc="-10" dirty="0">
                <a:solidFill>
                  <a:prstClr val="black"/>
                </a:solidFill>
                <a:latin typeface="Times New Roman" pitchFamily="18" charset="0"/>
                <a:cs typeface="Times New Roman" pitchFamily="18" charset="0"/>
              </a:rPr>
              <a:t>discussion will </a:t>
            </a:r>
            <a:r>
              <a:rPr lang="en-GB" sz="2800" spc="-5" dirty="0">
                <a:solidFill>
                  <a:prstClr val="black"/>
                </a:solidFill>
                <a:latin typeface="Times New Roman" pitchFamily="18" charset="0"/>
                <a:cs typeface="Times New Roman" pitchFamily="18" charset="0"/>
              </a:rPr>
              <a:t> help the students to have realistic expectations about </a:t>
            </a:r>
            <a:r>
              <a:rPr lang="en-GB" sz="2800" spc="-10" dirty="0">
                <a:solidFill>
                  <a:prstClr val="black"/>
                </a:solidFill>
                <a:latin typeface="Times New Roman" pitchFamily="18" charset="0"/>
                <a:cs typeface="Times New Roman" pitchFamily="18" charset="0"/>
              </a:rPr>
              <a:t>what </a:t>
            </a:r>
            <a:r>
              <a:rPr lang="en-GB" sz="2800" spc="-5" dirty="0">
                <a:solidFill>
                  <a:prstClr val="black"/>
                </a:solidFill>
                <a:latin typeface="Times New Roman" pitchFamily="18" charset="0"/>
                <a:cs typeface="Times New Roman" pitchFamily="18" charset="0"/>
              </a:rPr>
              <a:t>grades </a:t>
            </a:r>
            <a:r>
              <a:rPr lang="en-GB" sz="2800" spc="-10" dirty="0">
                <a:solidFill>
                  <a:prstClr val="black"/>
                </a:solidFill>
                <a:latin typeface="Times New Roman" pitchFamily="18" charset="0"/>
                <a:cs typeface="Times New Roman" pitchFamily="18" charset="0"/>
              </a:rPr>
              <a:t>they </a:t>
            </a:r>
            <a:r>
              <a:rPr lang="en-GB" sz="2800" spc="-5" dirty="0">
                <a:solidFill>
                  <a:prstClr val="black"/>
                </a:solidFill>
                <a:latin typeface="Times New Roman" pitchFamily="18" charset="0"/>
                <a:cs typeface="Times New Roman" pitchFamily="18" charset="0"/>
              </a:rPr>
              <a:t>deserve based </a:t>
            </a:r>
            <a:r>
              <a:rPr lang="en-GB" sz="2800" spc="-15" dirty="0">
                <a:solidFill>
                  <a:prstClr val="black"/>
                </a:solidFill>
                <a:latin typeface="Times New Roman" pitchFamily="18" charset="0"/>
                <a:cs typeface="Times New Roman" pitchFamily="18" charset="0"/>
              </a:rPr>
              <a:t>on </a:t>
            </a:r>
            <a:r>
              <a:rPr lang="en-GB" sz="2800" spc="-1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their performances.</a:t>
            </a:r>
            <a:endParaRPr lang="en-GB" sz="2800" dirty="0">
              <a:solidFill>
                <a:prstClr val="black"/>
              </a:solidFill>
              <a:latin typeface="Times New Roman" pitchFamily="18" charset="0"/>
              <a:cs typeface="Times New Roman" pitchFamily="18" charset="0"/>
            </a:endParaRPr>
          </a:p>
          <a:p>
            <a:pPr>
              <a:lnSpc>
                <a:spcPct val="150000"/>
              </a:lnSpc>
            </a:pPr>
            <a:endParaRPr lang="en-US" sz="2800" dirty="0"/>
          </a:p>
        </p:txBody>
      </p:sp>
    </p:spTree>
    <p:extLst>
      <p:ext uri="{BB962C8B-B14F-4D97-AF65-F5344CB8AC3E}">
        <p14:creationId xmlns:p14="http://schemas.microsoft.com/office/powerpoint/2010/main" val="199521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i="1" spc="-10" dirty="0">
                <a:solidFill>
                  <a:srgbClr val="FF0000"/>
                </a:solidFill>
                <a:latin typeface="Times New Roman" pitchFamily="18" charset="0"/>
                <a:cs typeface="Times New Roman" pitchFamily="18" charset="0"/>
              </a:rPr>
              <a:t>Grades</a:t>
            </a:r>
            <a:r>
              <a:rPr lang="en-US" sz="4000" b="1" i="1" spc="-20" dirty="0">
                <a:solidFill>
                  <a:srgbClr val="FF0000"/>
                </a:solidFill>
                <a:latin typeface="Times New Roman" pitchFamily="18" charset="0"/>
                <a:cs typeface="Times New Roman" pitchFamily="18" charset="0"/>
              </a:rPr>
              <a:t> </a:t>
            </a:r>
            <a:r>
              <a:rPr lang="en-US" sz="4000" b="1" i="1" spc="-10" dirty="0" err="1">
                <a:solidFill>
                  <a:srgbClr val="FF0000"/>
                </a:solidFill>
                <a:latin typeface="Times New Roman" pitchFamily="18" charset="0"/>
                <a:cs typeface="Times New Roman" pitchFamily="18" charset="0"/>
              </a:rPr>
              <a:t>Inflation.Cont</a:t>
            </a:r>
            <a:r>
              <a:rPr lang="en-US" sz="4000" b="1" i="1" spc="-10" dirty="0">
                <a:solidFill>
                  <a:srgbClr val="FF0000"/>
                </a:solidFill>
                <a:latin typeface="Times New Roman" pitchFamily="18" charset="0"/>
                <a:cs typeface="Times New Roman" pitchFamily="18" charset="0"/>
              </a:rPr>
              <a:t>.,</a:t>
            </a:r>
            <a:br>
              <a:rPr lang="en-US" sz="4000" b="1" i="1" spc="-10" dirty="0">
                <a:solidFill>
                  <a:srgbClr val="FF0000"/>
                </a:solidFill>
                <a:latin typeface="Times New Roman" pitchFamily="18" charset="0"/>
                <a:cs typeface="Times New Roman" pitchFamily="18" charset="0"/>
              </a:rPr>
            </a:br>
            <a:r>
              <a:rPr lang="en-US" sz="3600" b="1" i="1" spc="-10" dirty="0">
                <a:solidFill>
                  <a:srgbClr val="FF0000"/>
                </a:solidFill>
                <a:latin typeface="Times New Roman" pitchFamily="18" charset="0"/>
                <a:cs typeface="Times New Roman" pitchFamily="18" charset="0"/>
              </a:rPr>
              <a:t>Methods to </a:t>
            </a:r>
            <a:r>
              <a:rPr lang="en-US" sz="3600" b="1" spc="-110" dirty="0">
                <a:solidFill>
                  <a:srgbClr val="FF0000"/>
                </a:solidFill>
                <a:latin typeface="Times New Roman" pitchFamily="18" charset="0"/>
                <a:cs typeface="Times New Roman" pitchFamily="18" charset="0"/>
              </a:rPr>
              <a:t>overcome</a:t>
            </a:r>
            <a:r>
              <a:rPr lang="en-US" sz="3600" b="1" spc="-20" dirty="0">
                <a:solidFill>
                  <a:srgbClr val="FF0000"/>
                </a:solidFill>
                <a:latin typeface="Times New Roman" pitchFamily="18" charset="0"/>
                <a:cs typeface="Times New Roman" pitchFamily="18" charset="0"/>
              </a:rPr>
              <a:t> </a:t>
            </a:r>
            <a:r>
              <a:rPr lang="en-US" sz="3600" b="1" spc="-70" dirty="0">
                <a:solidFill>
                  <a:srgbClr val="FF0000"/>
                </a:solidFill>
                <a:latin typeface="Times New Roman" pitchFamily="18" charset="0"/>
                <a:cs typeface="Times New Roman" pitchFamily="18" charset="0"/>
              </a:rPr>
              <a:t>grade</a:t>
            </a:r>
            <a:r>
              <a:rPr lang="en-US" sz="3600" b="1" dirty="0">
                <a:solidFill>
                  <a:srgbClr val="FF0000"/>
                </a:solidFill>
                <a:latin typeface="Times New Roman" pitchFamily="18" charset="0"/>
                <a:cs typeface="Times New Roman" pitchFamily="18" charset="0"/>
              </a:rPr>
              <a:t> </a:t>
            </a:r>
            <a:r>
              <a:rPr lang="en-US" sz="3600" b="1" spc="-140" dirty="0">
                <a:solidFill>
                  <a:srgbClr val="FF0000"/>
                </a:solidFill>
                <a:latin typeface="Times New Roman" pitchFamily="18" charset="0"/>
                <a:cs typeface="Times New Roman" pitchFamily="18" charset="0"/>
              </a:rPr>
              <a:t>inflation.</a:t>
            </a:r>
            <a:r>
              <a:rPr lang="en-US" sz="3600" spc="0" dirty="0">
                <a:solidFill>
                  <a:srgbClr val="FF0000"/>
                </a:solidFill>
                <a:latin typeface="Times New Roman" pitchFamily="18" charset="0"/>
                <a:cs typeface="Times New Roman" pitchFamily="18" charset="0"/>
              </a:rPr>
              <a:t/>
            </a:r>
            <a:br>
              <a:rPr lang="en-US" sz="3600" spc="0" dirty="0">
                <a:solidFill>
                  <a:srgbClr val="FF0000"/>
                </a:solidFill>
                <a:latin typeface="Times New Roman" pitchFamily="18" charset="0"/>
                <a:cs typeface="Times New Roman" pitchFamily="18" charset="0"/>
              </a:rPr>
            </a:br>
            <a:endParaRPr lang="en-US" sz="3600" dirty="0"/>
          </a:p>
        </p:txBody>
      </p:sp>
      <p:sp>
        <p:nvSpPr>
          <p:cNvPr id="3" name="Content Placeholder 2"/>
          <p:cNvSpPr>
            <a:spLocks noGrp="1"/>
          </p:cNvSpPr>
          <p:nvPr>
            <p:ph idx="1"/>
          </p:nvPr>
        </p:nvSpPr>
        <p:spPr/>
        <p:txBody>
          <a:bodyPr>
            <a:noAutofit/>
          </a:bodyPr>
          <a:lstStyle/>
          <a:p>
            <a:pPr marL="255270" lvl="0" indent="-243204" algn="just" defTabSz="457200">
              <a:lnSpc>
                <a:spcPct val="150000"/>
              </a:lnSpc>
              <a:spcBef>
                <a:spcPts val="810"/>
              </a:spcBef>
              <a:spcAft>
                <a:spcPts val="0"/>
              </a:spcAft>
              <a:buClrTx/>
              <a:buSzPct val="95833"/>
              <a:buFont typeface="Wingdings"/>
              <a:buChar char=""/>
              <a:tabLst>
                <a:tab pos="255904" algn="l"/>
              </a:tabLst>
            </a:pPr>
            <a:r>
              <a:rPr lang="en-GB" sz="2800" b="1" dirty="0">
                <a:solidFill>
                  <a:srgbClr val="FF0000"/>
                </a:solidFill>
                <a:uFill>
                  <a:solidFill>
                    <a:srgbClr val="000000"/>
                  </a:solidFill>
                </a:uFill>
                <a:latin typeface="Times New Roman" panose="02020603050405020304" pitchFamily="18" charset="0"/>
                <a:cs typeface="Times New Roman" panose="02020603050405020304" pitchFamily="18" charset="0"/>
              </a:rPr>
              <a:t>Regular</a:t>
            </a:r>
            <a:r>
              <a:rPr lang="en-GB" sz="2800" b="1" spc="-5" dirty="0">
                <a:solidFill>
                  <a:srgbClr val="FF0000"/>
                </a:solidFill>
                <a:uFill>
                  <a:solidFill>
                    <a:srgbClr val="000000"/>
                  </a:solidFill>
                </a:uFill>
                <a:latin typeface="Times New Roman" panose="02020603050405020304" pitchFamily="18" charset="0"/>
                <a:cs typeface="Times New Roman" panose="02020603050405020304" pitchFamily="18" charset="0"/>
              </a:rPr>
              <a:t> Meetings</a:t>
            </a:r>
            <a:r>
              <a:rPr lang="en-GB" sz="2800" b="1" spc="-20"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GB" sz="2800" b="1" dirty="0">
                <a:solidFill>
                  <a:srgbClr val="FF0000"/>
                </a:solidFill>
                <a:uFill>
                  <a:solidFill>
                    <a:srgbClr val="000000"/>
                  </a:solidFill>
                </a:uFill>
                <a:latin typeface="Times New Roman" panose="02020603050405020304" pitchFamily="18" charset="0"/>
                <a:cs typeface="Times New Roman" panose="02020603050405020304" pitchFamily="18" charset="0"/>
              </a:rPr>
              <a:t>to</a:t>
            </a:r>
            <a:r>
              <a:rPr lang="en-GB" sz="2800" b="1" spc="-20"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GB" sz="2800" b="1" spc="-5" dirty="0">
                <a:solidFill>
                  <a:srgbClr val="FF0000"/>
                </a:solidFill>
                <a:uFill>
                  <a:solidFill>
                    <a:srgbClr val="000000"/>
                  </a:solidFill>
                </a:uFill>
                <a:latin typeface="Times New Roman" panose="02020603050405020304" pitchFamily="18" charset="0"/>
                <a:cs typeface="Times New Roman" panose="02020603050405020304" pitchFamily="18" charset="0"/>
              </a:rPr>
              <a:t>Discuss</a:t>
            </a:r>
            <a:r>
              <a:rPr lang="en-GB" sz="2800" b="1"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GB" sz="2800" b="1" spc="-5" dirty="0">
                <a:solidFill>
                  <a:srgbClr val="FF0000"/>
                </a:solidFill>
                <a:uFill>
                  <a:solidFill>
                    <a:srgbClr val="000000"/>
                  </a:solidFill>
                </a:uFill>
                <a:latin typeface="Times New Roman" panose="02020603050405020304" pitchFamily="18" charset="0"/>
                <a:cs typeface="Times New Roman" panose="02020603050405020304" pitchFamily="18" charset="0"/>
              </a:rPr>
              <a:t>Grading</a:t>
            </a:r>
            <a:r>
              <a:rPr lang="en-GB" sz="2800" b="1" spc="15"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GB" sz="2800" b="1" spc="-20" dirty="0">
                <a:solidFill>
                  <a:srgbClr val="FF0000"/>
                </a:solidFill>
                <a:uFill>
                  <a:solidFill>
                    <a:srgbClr val="000000"/>
                  </a:solidFill>
                </a:uFill>
                <a:latin typeface="Times New Roman" panose="02020603050405020304" pitchFamily="18" charset="0"/>
                <a:cs typeface="Times New Roman" panose="02020603050405020304" pitchFamily="18" charset="0"/>
              </a:rPr>
              <a:t>Trends</a:t>
            </a:r>
            <a:r>
              <a:rPr lang="en-GB" sz="2800" b="1" dirty="0">
                <a:solidFill>
                  <a:srgbClr val="FF0000"/>
                </a:solidFill>
                <a:uFill>
                  <a:solidFill>
                    <a:srgbClr val="000000"/>
                  </a:solidFill>
                </a:uFill>
                <a:latin typeface="Times New Roman" panose="02020603050405020304" pitchFamily="18" charset="0"/>
                <a:cs typeface="Times New Roman" panose="02020603050405020304" pitchFamily="18" charset="0"/>
              </a:rPr>
              <a:t> by</a:t>
            </a:r>
            <a:r>
              <a:rPr lang="en-GB" sz="2800" b="1" spc="-100"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GB" sz="2800" b="1" dirty="0">
                <a:solidFill>
                  <a:srgbClr val="FF0000"/>
                </a:solidFill>
                <a:uFill>
                  <a:solidFill>
                    <a:srgbClr val="000000"/>
                  </a:solidFill>
                </a:uFill>
                <a:latin typeface="Times New Roman" panose="02020603050405020304" pitchFamily="18" charset="0"/>
                <a:cs typeface="Times New Roman" panose="02020603050405020304" pitchFamily="18" charset="0"/>
              </a:rPr>
              <a:t>Administration</a:t>
            </a:r>
            <a:r>
              <a:rPr lang="en-GB" sz="2800" b="1" spc="-30"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GB" sz="2800" b="1" dirty="0">
                <a:solidFill>
                  <a:srgbClr val="FF0000"/>
                </a:solidFill>
                <a:uFill>
                  <a:solidFill>
                    <a:srgbClr val="000000"/>
                  </a:solidFill>
                </a:uFill>
                <a:latin typeface="Times New Roman" panose="02020603050405020304" pitchFamily="18" charset="0"/>
                <a:cs typeface="Times New Roman" panose="02020603050405020304" pitchFamily="18" charset="0"/>
              </a:rPr>
              <a:t>and</a:t>
            </a:r>
            <a:r>
              <a:rPr lang="en-GB" sz="2800" b="1" spc="-5" dirty="0">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GB" sz="2800" b="1" dirty="0">
                <a:solidFill>
                  <a:srgbClr val="FF0000"/>
                </a:solidFill>
                <a:uFill>
                  <a:solidFill>
                    <a:srgbClr val="000000"/>
                  </a:solidFill>
                </a:uFill>
                <a:latin typeface="Times New Roman" panose="02020603050405020304" pitchFamily="18" charset="0"/>
                <a:cs typeface="Times New Roman" panose="02020603050405020304" pitchFamily="18" charset="0"/>
              </a:rPr>
              <a:t>Faculty</a:t>
            </a:r>
            <a:endParaRPr lang="en-GB" sz="2800" dirty="0">
              <a:solidFill>
                <a:srgbClr val="FF0000"/>
              </a:solidFill>
              <a:latin typeface="Times New Roman" panose="02020603050405020304" pitchFamily="18" charset="0"/>
              <a:cs typeface="Times New Roman" panose="02020603050405020304" pitchFamily="18" charset="0"/>
            </a:endParaRPr>
          </a:p>
          <a:p>
            <a:pPr marL="12065" marR="5080" lvl="0" indent="0" algn="just" defTabSz="457200">
              <a:lnSpc>
                <a:spcPct val="150000"/>
              </a:lnSpc>
              <a:spcBef>
                <a:spcPts val="1035"/>
              </a:spcBef>
              <a:spcAft>
                <a:spcPts val="0"/>
              </a:spcAft>
              <a:buClrTx/>
              <a:buSzTx/>
              <a:buNone/>
              <a:tabLst>
                <a:tab pos="622935" algn="l"/>
              </a:tabLst>
            </a:pPr>
            <a:r>
              <a:rPr lang="en-GB" sz="2800" spc="-5" dirty="0">
                <a:solidFill>
                  <a:prstClr val="black"/>
                </a:solidFill>
                <a:latin typeface="Times New Roman" panose="02020603050405020304" pitchFamily="18" charset="0"/>
                <a:cs typeface="Times New Roman" panose="02020603050405020304" pitchFamily="18" charset="0"/>
              </a:rPr>
              <a:t>	Providing </a:t>
            </a:r>
            <a:r>
              <a:rPr lang="en-GB" sz="2800" dirty="0">
                <a:solidFill>
                  <a:srgbClr val="FF0000"/>
                </a:solidFill>
                <a:latin typeface="Times New Roman" panose="02020603050405020304" pitchFamily="18" charset="0"/>
                <a:cs typeface="Times New Roman" panose="02020603050405020304" pitchFamily="18" charset="0"/>
              </a:rPr>
              <a:t>feedback</a:t>
            </a:r>
            <a:r>
              <a:rPr lang="en-GB" sz="2800" dirty="0">
                <a:solidFill>
                  <a:prstClr val="black"/>
                </a:solidFill>
                <a:latin typeface="Times New Roman" panose="02020603050405020304" pitchFamily="18" charset="0"/>
                <a:cs typeface="Times New Roman" panose="02020603050405020304" pitchFamily="18" charset="0"/>
              </a:rPr>
              <a:t> </a:t>
            </a:r>
            <a:r>
              <a:rPr lang="en-GB" sz="2800" spc="-5" dirty="0">
                <a:solidFill>
                  <a:prstClr val="black"/>
                </a:solidFill>
                <a:latin typeface="Times New Roman" panose="02020603050405020304" pitchFamily="18" charset="0"/>
                <a:cs typeface="Times New Roman" panose="02020603050405020304" pitchFamily="18" charset="0"/>
              </a:rPr>
              <a:t>to </a:t>
            </a:r>
            <a:r>
              <a:rPr lang="en-GB" sz="2800" dirty="0">
                <a:solidFill>
                  <a:prstClr val="black"/>
                </a:solidFill>
                <a:latin typeface="Times New Roman" panose="02020603050405020304" pitchFamily="18" charset="0"/>
                <a:cs typeface="Times New Roman" panose="02020603050405020304" pitchFamily="18" charset="0"/>
              </a:rPr>
              <a:t>the </a:t>
            </a:r>
            <a:r>
              <a:rPr lang="en-GB" sz="2800" spc="-5" dirty="0">
                <a:solidFill>
                  <a:srgbClr val="FF0000"/>
                </a:solidFill>
                <a:latin typeface="Times New Roman" panose="02020603050405020304" pitchFamily="18" charset="0"/>
                <a:cs typeface="Times New Roman" panose="02020603050405020304" pitchFamily="18" charset="0"/>
              </a:rPr>
              <a:t>faculty members </a:t>
            </a:r>
            <a:r>
              <a:rPr lang="en-GB" sz="2800" spc="5" dirty="0">
                <a:solidFill>
                  <a:srgbClr val="FF0000"/>
                </a:solidFill>
                <a:latin typeface="Times New Roman" panose="02020603050405020304" pitchFamily="18" charset="0"/>
                <a:cs typeface="Times New Roman" panose="02020603050405020304" pitchFamily="18" charset="0"/>
              </a:rPr>
              <a:t>on </a:t>
            </a:r>
            <a:r>
              <a:rPr lang="en-GB" sz="2800" dirty="0">
                <a:solidFill>
                  <a:srgbClr val="FF0000"/>
                </a:solidFill>
                <a:latin typeface="Times New Roman" panose="02020603050405020304" pitchFamily="18" charset="0"/>
                <a:cs typeface="Times New Roman" panose="02020603050405020304" pitchFamily="18" charset="0"/>
              </a:rPr>
              <a:t>their </a:t>
            </a:r>
            <a:r>
              <a:rPr lang="en-GB" sz="2800" spc="-5" dirty="0">
                <a:solidFill>
                  <a:srgbClr val="FF0000"/>
                </a:solidFill>
                <a:latin typeface="Times New Roman" panose="02020603050405020304" pitchFamily="18" charset="0"/>
                <a:cs typeface="Times New Roman" panose="02020603050405020304" pitchFamily="18" charset="0"/>
              </a:rPr>
              <a:t>teaching effectiveness </a:t>
            </a:r>
            <a:r>
              <a:rPr lang="en-GB" sz="2800" dirty="0">
                <a:solidFill>
                  <a:srgbClr val="FF0000"/>
                </a:solidFill>
                <a:latin typeface="Times New Roman" panose="02020603050405020304" pitchFamily="18" charset="0"/>
                <a:cs typeface="Times New Roman" panose="02020603050405020304" pitchFamily="18" charset="0"/>
              </a:rPr>
              <a:t>and </a:t>
            </a:r>
            <a:r>
              <a:rPr lang="en-GB" sz="2800" spc="5" dirty="0">
                <a:solidFill>
                  <a:srgbClr val="FF0000"/>
                </a:solidFill>
                <a:latin typeface="Times New Roman" panose="02020603050405020304" pitchFamily="18" charset="0"/>
                <a:cs typeface="Times New Roman" panose="02020603050405020304" pitchFamily="18" charset="0"/>
              </a:rPr>
              <a:t> </a:t>
            </a:r>
            <a:r>
              <a:rPr lang="en-GB" sz="2800" spc="-5" dirty="0">
                <a:solidFill>
                  <a:srgbClr val="FF0000"/>
                </a:solidFill>
                <a:latin typeface="Times New Roman" panose="02020603050405020304" pitchFamily="18" charset="0"/>
                <a:cs typeface="Times New Roman" panose="02020603050405020304" pitchFamily="18" charset="0"/>
              </a:rPr>
              <a:t>student assessment</a:t>
            </a:r>
            <a:r>
              <a:rPr lang="en-GB" sz="2800" spc="-5" dirty="0">
                <a:solidFill>
                  <a:prstClr val="black"/>
                </a:solidFill>
                <a:latin typeface="Times New Roman" panose="02020603050405020304" pitchFamily="18" charset="0"/>
                <a:cs typeface="Times New Roman" panose="02020603050405020304" pitchFamily="18" charset="0"/>
              </a:rPr>
              <a:t>. Giving </a:t>
            </a:r>
            <a:r>
              <a:rPr lang="en-GB" sz="2800" spc="-5" dirty="0">
                <a:solidFill>
                  <a:srgbClr val="FF0000"/>
                </a:solidFill>
                <a:latin typeface="Times New Roman" panose="02020603050405020304" pitchFamily="18" charset="0"/>
                <a:cs typeface="Times New Roman" panose="02020603050405020304" pitchFamily="18" charset="0"/>
              </a:rPr>
              <a:t>accountability</a:t>
            </a:r>
            <a:r>
              <a:rPr lang="en-GB" sz="2800" spc="-5" dirty="0">
                <a:solidFill>
                  <a:prstClr val="black"/>
                </a:solidFill>
                <a:latin typeface="Times New Roman" panose="02020603050405020304" pitchFamily="18" charset="0"/>
                <a:cs typeface="Times New Roman" panose="02020603050405020304" pitchFamily="18" charset="0"/>
              </a:rPr>
              <a:t> </a:t>
            </a:r>
            <a:r>
              <a:rPr lang="en-GB" sz="2800" dirty="0">
                <a:solidFill>
                  <a:prstClr val="black"/>
                </a:solidFill>
                <a:latin typeface="Times New Roman" panose="02020603050405020304" pitchFamily="18" charset="0"/>
                <a:cs typeface="Times New Roman" panose="02020603050405020304" pitchFamily="18" charset="0"/>
              </a:rPr>
              <a:t>and </a:t>
            </a:r>
            <a:r>
              <a:rPr lang="en-GB" sz="2800" spc="-5" dirty="0">
                <a:solidFill>
                  <a:srgbClr val="FF0000"/>
                </a:solidFill>
                <a:latin typeface="Times New Roman" panose="02020603050405020304" pitchFamily="18" charset="0"/>
                <a:cs typeface="Times New Roman" panose="02020603050405020304" pitchFamily="18" charset="0"/>
              </a:rPr>
              <a:t>justification</a:t>
            </a:r>
            <a:r>
              <a:rPr lang="en-GB" sz="2800" dirty="0">
                <a:solidFill>
                  <a:prstClr val="black"/>
                </a:solidFill>
                <a:latin typeface="Times New Roman" panose="02020603050405020304" pitchFamily="18" charset="0"/>
                <a:cs typeface="Times New Roman" panose="02020603050405020304" pitchFamily="18" charset="0"/>
              </a:rPr>
              <a:t> </a:t>
            </a:r>
            <a:r>
              <a:rPr lang="en-GB" sz="2800" spc="-5" dirty="0">
                <a:solidFill>
                  <a:prstClr val="black"/>
                </a:solidFill>
                <a:latin typeface="Times New Roman" panose="02020603050405020304" pitchFamily="18" charset="0"/>
                <a:cs typeface="Times New Roman" panose="02020603050405020304" pitchFamily="18" charset="0"/>
              </a:rPr>
              <a:t>to each faculty </a:t>
            </a:r>
            <a:r>
              <a:rPr lang="en-GB" sz="2800" dirty="0">
                <a:solidFill>
                  <a:prstClr val="black"/>
                </a:solidFill>
                <a:latin typeface="Times New Roman" panose="02020603050405020304" pitchFamily="18" charset="0"/>
                <a:cs typeface="Times New Roman" panose="02020603050405020304" pitchFamily="18" charset="0"/>
              </a:rPr>
              <a:t>for the </a:t>
            </a:r>
            <a:r>
              <a:rPr lang="en-GB" sz="2800" spc="5" dirty="0">
                <a:solidFill>
                  <a:prstClr val="black"/>
                </a:solidFill>
                <a:latin typeface="Times New Roman" panose="02020603050405020304" pitchFamily="18" charset="0"/>
                <a:cs typeface="Times New Roman" panose="02020603050405020304" pitchFamily="18" charset="0"/>
              </a:rPr>
              <a:t> </a:t>
            </a:r>
            <a:r>
              <a:rPr lang="en-GB" sz="2800" dirty="0">
                <a:solidFill>
                  <a:prstClr val="black"/>
                </a:solidFill>
                <a:latin typeface="Times New Roman" panose="02020603050405020304" pitchFamily="18" charset="0"/>
                <a:cs typeface="Times New Roman" panose="02020603050405020304" pitchFamily="18" charset="0"/>
              </a:rPr>
              <a:t>grades</a:t>
            </a:r>
            <a:r>
              <a:rPr lang="en-GB" sz="2800" spc="-10" dirty="0">
                <a:solidFill>
                  <a:prstClr val="black"/>
                </a:solidFill>
                <a:latin typeface="Times New Roman" panose="02020603050405020304" pitchFamily="18" charset="0"/>
                <a:cs typeface="Times New Roman" panose="02020603050405020304" pitchFamily="18" charset="0"/>
              </a:rPr>
              <a:t> </a:t>
            </a:r>
            <a:r>
              <a:rPr lang="en-GB" sz="2800" dirty="0">
                <a:solidFill>
                  <a:prstClr val="black"/>
                </a:solidFill>
                <a:latin typeface="Times New Roman" panose="02020603050405020304" pitchFamily="18" charset="0"/>
                <a:cs typeface="Times New Roman" panose="02020603050405020304" pitchFamily="18" charset="0"/>
              </a:rPr>
              <a:t>they</a:t>
            </a:r>
            <a:r>
              <a:rPr lang="en-GB" sz="2800" spc="-15" dirty="0">
                <a:solidFill>
                  <a:prstClr val="black"/>
                </a:solidFill>
                <a:latin typeface="Times New Roman" panose="02020603050405020304" pitchFamily="18" charset="0"/>
                <a:cs typeface="Times New Roman" panose="02020603050405020304" pitchFamily="18" charset="0"/>
              </a:rPr>
              <a:t> </a:t>
            </a:r>
            <a:r>
              <a:rPr lang="en-GB" sz="2800" dirty="0">
                <a:solidFill>
                  <a:prstClr val="black"/>
                </a:solidFill>
                <a:latin typeface="Times New Roman" panose="02020603050405020304" pitchFamily="18" charset="0"/>
                <a:cs typeface="Times New Roman" panose="02020603050405020304" pitchFamily="18" charset="0"/>
              </a:rPr>
              <a:t>are</a:t>
            </a:r>
            <a:r>
              <a:rPr lang="en-GB" sz="2800" spc="-15" dirty="0">
                <a:solidFill>
                  <a:prstClr val="black"/>
                </a:solidFill>
                <a:latin typeface="Times New Roman" panose="02020603050405020304" pitchFamily="18" charset="0"/>
                <a:cs typeface="Times New Roman" panose="02020603050405020304" pitchFamily="18" charset="0"/>
              </a:rPr>
              <a:t> </a:t>
            </a:r>
            <a:r>
              <a:rPr lang="en-GB" sz="2800" dirty="0">
                <a:solidFill>
                  <a:prstClr val="black"/>
                </a:solidFill>
                <a:latin typeface="Times New Roman" panose="02020603050405020304" pitchFamily="18" charset="0"/>
                <a:cs typeface="Times New Roman" panose="02020603050405020304" pitchFamily="18" charset="0"/>
              </a:rPr>
              <a:t>giving</a:t>
            </a:r>
            <a:r>
              <a:rPr lang="en-GB" sz="2800" spc="-15" dirty="0">
                <a:solidFill>
                  <a:prstClr val="black"/>
                </a:solidFill>
                <a:latin typeface="Times New Roman" panose="02020603050405020304" pitchFamily="18" charset="0"/>
                <a:cs typeface="Times New Roman" panose="02020603050405020304" pitchFamily="18" charset="0"/>
              </a:rPr>
              <a:t> </a:t>
            </a:r>
            <a:r>
              <a:rPr lang="en-GB" sz="2800" spc="-5" dirty="0">
                <a:solidFill>
                  <a:prstClr val="black"/>
                </a:solidFill>
                <a:latin typeface="Times New Roman" panose="02020603050405020304" pitchFamily="18" charset="0"/>
                <a:cs typeface="Times New Roman" panose="02020603050405020304" pitchFamily="18" charset="0"/>
              </a:rPr>
              <a:t>will</a:t>
            </a:r>
            <a:r>
              <a:rPr lang="en-GB" sz="2800" spc="-15" dirty="0">
                <a:solidFill>
                  <a:prstClr val="black"/>
                </a:solidFill>
                <a:latin typeface="Times New Roman" panose="02020603050405020304" pitchFamily="18" charset="0"/>
                <a:cs typeface="Times New Roman" panose="02020603050405020304" pitchFamily="18" charset="0"/>
              </a:rPr>
              <a:t> </a:t>
            </a:r>
            <a:r>
              <a:rPr lang="en-GB" sz="2800" dirty="0">
                <a:solidFill>
                  <a:prstClr val="black"/>
                </a:solidFill>
                <a:latin typeface="Times New Roman" panose="02020603050405020304" pitchFamily="18" charset="0"/>
                <a:cs typeface="Times New Roman" panose="02020603050405020304" pitchFamily="18" charset="0"/>
              </a:rPr>
              <a:t>discourage</a:t>
            </a:r>
            <a:r>
              <a:rPr lang="en-GB" sz="2800" spc="-20" dirty="0">
                <a:solidFill>
                  <a:prstClr val="black"/>
                </a:solidFill>
                <a:latin typeface="Times New Roman" panose="02020603050405020304" pitchFamily="18" charset="0"/>
                <a:cs typeface="Times New Roman" panose="02020603050405020304" pitchFamily="18" charset="0"/>
              </a:rPr>
              <a:t> </a:t>
            </a:r>
            <a:r>
              <a:rPr lang="en-GB" sz="2800" spc="-10" dirty="0">
                <a:solidFill>
                  <a:prstClr val="black"/>
                </a:solidFill>
                <a:latin typeface="Times New Roman" panose="02020603050405020304" pitchFamily="18" charset="0"/>
                <a:cs typeface="Times New Roman" panose="02020603050405020304" pitchFamily="18" charset="0"/>
              </a:rPr>
              <a:t>members</a:t>
            </a:r>
            <a:r>
              <a:rPr lang="en-GB" sz="2800" spc="10" dirty="0">
                <a:solidFill>
                  <a:prstClr val="black"/>
                </a:solidFill>
                <a:latin typeface="Times New Roman" panose="02020603050405020304" pitchFamily="18" charset="0"/>
                <a:cs typeface="Times New Roman" panose="02020603050405020304" pitchFamily="18" charset="0"/>
              </a:rPr>
              <a:t> </a:t>
            </a:r>
            <a:r>
              <a:rPr lang="en-GB" sz="2800" dirty="0">
                <a:solidFill>
                  <a:prstClr val="black"/>
                </a:solidFill>
                <a:latin typeface="Times New Roman" panose="02020603050405020304" pitchFamily="18" charset="0"/>
                <a:cs typeface="Times New Roman" panose="02020603050405020304" pitchFamily="18" charset="0"/>
              </a:rPr>
              <a:t>from practicing</a:t>
            </a:r>
            <a:r>
              <a:rPr lang="en-GB" sz="2800" spc="-30" dirty="0">
                <a:solidFill>
                  <a:prstClr val="black"/>
                </a:solidFill>
                <a:latin typeface="Times New Roman" panose="02020603050405020304" pitchFamily="18" charset="0"/>
                <a:cs typeface="Times New Roman" panose="02020603050405020304" pitchFamily="18" charset="0"/>
              </a:rPr>
              <a:t> </a:t>
            </a:r>
            <a:r>
              <a:rPr lang="en-GB" sz="2800" dirty="0">
                <a:solidFill>
                  <a:prstClr val="black"/>
                </a:solidFill>
                <a:latin typeface="Times New Roman" panose="02020603050405020304" pitchFamily="18" charset="0"/>
                <a:cs typeface="Times New Roman" panose="02020603050405020304" pitchFamily="18" charset="0"/>
              </a:rPr>
              <a:t>grade</a:t>
            </a:r>
            <a:r>
              <a:rPr lang="en-GB" sz="2800" spc="-20" dirty="0">
                <a:solidFill>
                  <a:prstClr val="black"/>
                </a:solidFill>
                <a:latin typeface="Times New Roman" panose="02020603050405020304" pitchFamily="18" charset="0"/>
                <a:cs typeface="Times New Roman" panose="02020603050405020304" pitchFamily="18" charset="0"/>
              </a:rPr>
              <a:t> </a:t>
            </a:r>
            <a:r>
              <a:rPr lang="en-GB" sz="2800" dirty="0">
                <a:solidFill>
                  <a:prstClr val="black"/>
                </a:solidFill>
                <a:latin typeface="Times New Roman" panose="02020603050405020304" pitchFamily="18" charset="0"/>
                <a:cs typeface="Times New Roman" panose="02020603050405020304" pitchFamily="18" charset="0"/>
              </a:rPr>
              <a:t>inflation.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70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i="1" spc="-10" dirty="0">
                <a:solidFill>
                  <a:srgbClr val="FF0000"/>
                </a:solidFill>
                <a:latin typeface="Times New Roman" pitchFamily="18" charset="0"/>
                <a:cs typeface="Times New Roman" pitchFamily="18" charset="0"/>
              </a:rPr>
              <a:t>Grades</a:t>
            </a:r>
            <a:r>
              <a:rPr lang="en-US" sz="4000" b="1" i="1" spc="-20" dirty="0">
                <a:solidFill>
                  <a:srgbClr val="FF0000"/>
                </a:solidFill>
                <a:latin typeface="Times New Roman" pitchFamily="18" charset="0"/>
                <a:cs typeface="Times New Roman" pitchFamily="18" charset="0"/>
              </a:rPr>
              <a:t> </a:t>
            </a:r>
            <a:r>
              <a:rPr lang="en-US" sz="4000" b="1" i="1" spc="-10" dirty="0" err="1">
                <a:solidFill>
                  <a:srgbClr val="FF0000"/>
                </a:solidFill>
                <a:latin typeface="Times New Roman" pitchFamily="18" charset="0"/>
                <a:cs typeface="Times New Roman" pitchFamily="18" charset="0"/>
              </a:rPr>
              <a:t>Inflation.Cont</a:t>
            </a:r>
            <a:r>
              <a:rPr lang="en-US" sz="4000" b="1" i="1" spc="-10" dirty="0">
                <a:solidFill>
                  <a:srgbClr val="FF0000"/>
                </a:solidFill>
                <a:latin typeface="Times New Roman" pitchFamily="18" charset="0"/>
                <a:cs typeface="Times New Roman" pitchFamily="18" charset="0"/>
              </a:rPr>
              <a:t>.,</a:t>
            </a:r>
            <a:br>
              <a:rPr lang="en-US" sz="4000" b="1" i="1" spc="-10" dirty="0">
                <a:solidFill>
                  <a:srgbClr val="FF0000"/>
                </a:solidFill>
                <a:latin typeface="Times New Roman" pitchFamily="18" charset="0"/>
                <a:cs typeface="Times New Roman" pitchFamily="18" charset="0"/>
              </a:rPr>
            </a:br>
            <a:r>
              <a:rPr lang="en-US" sz="3600" b="1" i="1" spc="-10" dirty="0">
                <a:solidFill>
                  <a:srgbClr val="FF0000"/>
                </a:solidFill>
                <a:latin typeface="Times New Roman" pitchFamily="18" charset="0"/>
                <a:cs typeface="Times New Roman" pitchFamily="18" charset="0"/>
              </a:rPr>
              <a:t>Methods to </a:t>
            </a:r>
            <a:r>
              <a:rPr lang="en-US" sz="3600" b="1" spc="-110" dirty="0">
                <a:solidFill>
                  <a:srgbClr val="FF0000"/>
                </a:solidFill>
                <a:latin typeface="Times New Roman" pitchFamily="18" charset="0"/>
                <a:cs typeface="Times New Roman" pitchFamily="18" charset="0"/>
              </a:rPr>
              <a:t>overcome</a:t>
            </a:r>
            <a:r>
              <a:rPr lang="en-US" sz="3600" b="1" spc="-20" dirty="0">
                <a:solidFill>
                  <a:srgbClr val="FF0000"/>
                </a:solidFill>
                <a:latin typeface="Times New Roman" pitchFamily="18" charset="0"/>
                <a:cs typeface="Times New Roman" pitchFamily="18" charset="0"/>
              </a:rPr>
              <a:t> </a:t>
            </a:r>
            <a:r>
              <a:rPr lang="en-US" sz="3600" b="1" spc="-70" dirty="0">
                <a:solidFill>
                  <a:srgbClr val="FF0000"/>
                </a:solidFill>
                <a:latin typeface="Times New Roman" pitchFamily="18" charset="0"/>
                <a:cs typeface="Times New Roman" pitchFamily="18" charset="0"/>
              </a:rPr>
              <a:t>grade</a:t>
            </a:r>
            <a:r>
              <a:rPr lang="en-US" sz="3600" b="1" dirty="0">
                <a:solidFill>
                  <a:srgbClr val="FF0000"/>
                </a:solidFill>
                <a:latin typeface="Times New Roman" pitchFamily="18" charset="0"/>
                <a:cs typeface="Times New Roman" pitchFamily="18" charset="0"/>
              </a:rPr>
              <a:t> </a:t>
            </a:r>
            <a:r>
              <a:rPr lang="en-US" sz="3600" b="1" spc="-140" dirty="0">
                <a:solidFill>
                  <a:srgbClr val="FF0000"/>
                </a:solidFill>
                <a:latin typeface="Times New Roman" pitchFamily="18" charset="0"/>
                <a:cs typeface="Times New Roman" pitchFamily="18" charset="0"/>
              </a:rPr>
              <a:t>inflation.</a:t>
            </a:r>
            <a:r>
              <a:rPr lang="en-US" sz="3600" spc="0" dirty="0">
                <a:solidFill>
                  <a:srgbClr val="FF0000"/>
                </a:solidFill>
                <a:latin typeface="Times New Roman" pitchFamily="18" charset="0"/>
                <a:cs typeface="Times New Roman" pitchFamily="18" charset="0"/>
              </a:rPr>
              <a:t/>
            </a:r>
            <a:br>
              <a:rPr lang="en-US" sz="3600" spc="0" dirty="0">
                <a:solidFill>
                  <a:srgbClr val="FF0000"/>
                </a:solidFill>
                <a:latin typeface="Times New Roman" pitchFamily="18" charset="0"/>
                <a:cs typeface="Times New Roman" pitchFamily="18" charset="0"/>
              </a:rPr>
            </a:br>
            <a:endParaRPr lang="en-US" sz="3600" dirty="0"/>
          </a:p>
        </p:txBody>
      </p:sp>
      <p:sp>
        <p:nvSpPr>
          <p:cNvPr id="3" name="Content Placeholder 2"/>
          <p:cNvSpPr>
            <a:spLocks noGrp="1"/>
          </p:cNvSpPr>
          <p:nvPr>
            <p:ph idx="1"/>
          </p:nvPr>
        </p:nvSpPr>
        <p:spPr/>
        <p:txBody>
          <a:bodyPr>
            <a:normAutofit/>
          </a:bodyPr>
          <a:lstStyle/>
          <a:p>
            <a:pPr marL="255270" lvl="0" indent="-243204" algn="just" defTabSz="457200">
              <a:lnSpc>
                <a:spcPct val="150000"/>
              </a:lnSpc>
              <a:spcBef>
                <a:spcPts val="685"/>
              </a:spcBef>
              <a:spcAft>
                <a:spcPts val="0"/>
              </a:spcAft>
              <a:buClrTx/>
              <a:buSzPct val="95833"/>
              <a:buFont typeface="Wingdings"/>
              <a:buChar char=""/>
              <a:tabLst>
                <a:tab pos="255904" algn="l"/>
              </a:tabLst>
            </a:pPr>
            <a:r>
              <a:rPr lang="en-GB" sz="2800" b="1" spc="-5" dirty="0">
                <a:solidFill>
                  <a:srgbClr val="FF0000"/>
                </a:solidFill>
                <a:uFill>
                  <a:solidFill>
                    <a:srgbClr val="000000"/>
                  </a:solidFill>
                </a:uFill>
                <a:latin typeface="Times New Roman"/>
                <a:cs typeface="Times New Roman"/>
              </a:rPr>
              <a:t>Use</a:t>
            </a:r>
            <a:r>
              <a:rPr lang="en-GB" sz="2800" b="1" spc="-15" dirty="0">
                <a:solidFill>
                  <a:srgbClr val="FF0000"/>
                </a:solidFill>
                <a:uFill>
                  <a:solidFill>
                    <a:srgbClr val="000000"/>
                  </a:solidFill>
                </a:uFill>
                <a:latin typeface="Times New Roman"/>
                <a:cs typeface="Times New Roman"/>
              </a:rPr>
              <a:t> </a:t>
            </a:r>
            <a:r>
              <a:rPr lang="en-GB" sz="2800" b="1" dirty="0">
                <a:solidFill>
                  <a:srgbClr val="FF0000"/>
                </a:solidFill>
                <a:uFill>
                  <a:solidFill>
                    <a:srgbClr val="000000"/>
                  </a:solidFill>
                </a:uFill>
                <a:latin typeface="Times New Roman"/>
                <a:cs typeface="Times New Roman"/>
              </a:rPr>
              <a:t>of</a:t>
            </a:r>
            <a:r>
              <a:rPr lang="en-GB" sz="2800" b="1" spc="-15" dirty="0">
                <a:solidFill>
                  <a:srgbClr val="FF0000"/>
                </a:solidFill>
                <a:uFill>
                  <a:solidFill>
                    <a:srgbClr val="000000"/>
                  </a:solidFill>
                </a:uFill>
                <a:latin typeface="Times New Roman"/>
                <a:cs typeface="Times New Roman"/>
              </a:rPr>
              <a:t> </a:t>
            </a:r>
            <a:r>
              <a:rPr lang="en-GB" sz="2800" b="1" dirty="0">
                <a:solidFill>
                  <a:srgbClr val="FF0000"/>
                </a:solidFill>
                <a:uFill>
                  <a:solidFill>
                    <a:srgbClr val="000000"/>
                  </a:solidFill>
                </a:uFill>
                <a:latin typeface="Times New Roman"/>
                <a:cs typeface="Times New Roman"/>
              </a:rPr>
              <a:t>the</a:t>
            </a:r>
            <a:r>
              <a:rPr lang="en-GB" sz="2800" b="1" spc="-25" dirty="0">
                <a:solidFill>
                  <a:srgbClr val="FF0000"/>
                </a:solidFill>
                <a:uFill>
                  <a:solidFill>
                    <a:srgbClr val="000000"/>
                  </a:solidFill>
                </a:uFill>
                <a:latin typeface="Times New Roman"/>
                <a:cs typeface="Times New Roman"/>
              </a:rPr>
              <a:t> </a:t>
            </a:r>
            <a:r>
              <a:rPr lang="en-GB" sz="2800" b="1" spc="-5" dirty="0">
                <a:solidFill>
                  <a:srgbClr val="FF0000"/>
                </a:solidFill>
                <a:uFill>
                  <a:solidFill>
                    <a:srgbClr val="000000"/>
                  </a:solidFill>
                </a:uFill>
                <a:latin typeface="Times New Roman"/>
                <a:cs typeface="Times New Roman"/>
              </a:rPr>
              <a:t>Quota</a:t>
            </a:r>
            <a:r>
              <a:rPr lang="en-GB" sz="2800" b="1" dirty="0">
                <a:solidFill>
                  <a:srgbClr val="FF0000"/>
                </a:solidFill>
                <a:uFill>
                  <a:solidFill>
                    <a:srgbClr val="000000"/>
                  </a:solidFill>
                </a:uFill>
                <a:latin typeface="Times New Roman"/>
                <a:cs typeface="Times New Roman"/>
              </a:rPr>
              <a:t> System</a:t>
            </a:r>
            <a:endParaRPr lang="en-GB" sz="2800" b="1" dirty="0">
              <a:solidFill>
                <a:srgbClr val="FF0000"/>
              </a:solidFill>
              <a:latin typeface="Times New Roman"/>
              <a:cs typeface="Times New Roman"/>
            </a:endParaRPr>
          </a:p>
          <a:p>
            <a:pPr marL="12065" marR="5080" lvl="0" indent="0" algn="just" defTabSz="457200">
              <a:lnSpc>
                <a:spcPct val="150000"/>
              </a:lnSpc>
              <a:spcBef>
                <a:spcPts val="1040"/>
              </a:spcBef>
              <a:spcAft>
                <a:spcPts val="0"/>
              </a:spcAft>
              <a:buClrTx/>
              <a:buSzTx/>
              <a:buNone/>
              <a:tabLst>
                <a:tab pos="622935" algn="l"/>
              </a:tabLst>
            </a:pPr>
            <a:r>
              <a:rPr lang="en-GB" sz="2800" spc="-5" dirty="0">
                <a:solidFill>
                  <a:prstClr val="black"/>
                </a:solidFill>
                <a:latin typeface="Times New Roman"/>
                <a:cs typeface="Times New Roman"/>
              </a:rPr>
              <a:t>	</a:t>
            </a:r>
            <a:r>
              <a:rPr lang="en-GB" sz="2800" spc="-5" dirty="0">
                <a:solidFill>
                  <a:srgbClr val="FF0000"/>
                </a:solidFill>
                <a:latin typeface="Times New Roman"/>
                <a:cs typeface="Times New Roman"/>
              </a:rPr>
              <a:t>Limiting </a:t>
            </a:r>
            <a:r>
              <a:rPr lang="en-GB" sz="2800" dirty="0">
                <a:solidFill>
                  <a:prstClr val="black"/>
                </a:solidFill>
                <a:latin typeface="Times New Roman"/>
                <a:cs typeface="Times New Roman"/>
              </a:rPr>
              <a:t>the </a:t>
            </a:r>
            <a:r>
              <a:rPr lang="en-GB" sz="2800" spc="-5" dirty="0">
                <a:solidFill>
                  <a:prstClr val="black"/>
                </a:solidFill>
                <a:latin typeface="Times New Roman"/>
                <a:cs typeface="Times New Roman"/>
              </a:rPr>
              <a:t>number </a:t>
            </a:r>
            <a:r>
              <a:rPr lang="en-GB" sz="2800" dirty="0">
                <a:solidFill>
                  <a:prstClr val="black"/>
                </a:solidFill>
                <a:latin typeface="Times New Roman"/>
                <a:cs typeface="Times New Roman"/>
              </a:rPr>
              <a:t>of </a:t>
            </a:r>
            <a:r>
              <a:rPr lang="en-GB" sz="2800" dirty="0">
                <a:solidFill>
                  <a:srgbClr val="FF0000"/>
                </a:solidFill>
                <a:latin typeface="Times New Roman"/>
                <a:cs typeface="Times New Roman"/>
              </a:rPr>
              <a:t>high grades </a:t>
            </a:r>
            <a:r>
              <a:rPr lang="en-GB" sz="2800" dirty="0">
                <a:solidFill>
                  <a:prstClr val="black"/>
                </a:solidFill>
                <a:latin typeface="Times New Roman"/>
                <a:cs typeface="Times New Roman"/>
              </a:rPr>
              <a:t>that can be awarded</a:t>
            </a:r>
            <a:r>
              <a:rPr lang="en-GB" sz="2800" spc="5" dirty="0">
                <a:solidFill>
                  <a:prstClr val="black"/>
                </a:solidFill>
                <a:latin typeface="Times New Roman"/>
                <a:cs typeface="Times New Roman"/>
              </a:rPr>
              <a:t> </a:t>
            </a:r>
            <a:r>
              <a:rPr lang="en-GB" sz="2800" dirty="0">
                <a:solidFill>
                  <a:prstClr val="black"/>
                </a:solidFill>
                <a:latin typeface="Times New Roman"/>
                <a:cs typeface="Times New Roman"/>
              </a:rPr>
              <a:t>to their </a:t>
            </a:r>
            <a:r>
              <a:rPr lang="en-GB" sz="2800" spc="-5" dirty="0">
                <a:solidFill>
                  <a:prstClr val="black"/>
                </a:solidFill>
                <a:latin typeface="Times New Roman"/>
                <a:cs typeface="Times New Roman"/>
              </a:rPr>
              <a:t>students </a:t>
            </a:r>
            <a:r>
              <a:rPr lang="en-GB" sz="2800" dirty="0">
                <a:solidFill>
                  <a:prstClr val="black"/>
                </a:solidFill>
                <a:latin typeface="Times New Roman"/>
                <a:cs typeface="Times New Roman"/>
              </a:rPr>
              <a:t>in a </a:t>
            </a:r>
            <a:r>
              <a:rPr lang="en-GB" sz="2800" spc="5" dirty="0">
                <a:solidFill>
                  <a:prstClr val="black"/>
                </a:solidFill>
                <a:latin typeface="Times New Roman"/>
                <a:cs typeface="Times New Roman"/>
              </a:rPr>
              <a:t> </a:t>
            </a:r>
            <a:r>
              <a:rPr lang="en-GB" sz="2800" dirty="0">
                <a:solidFill>
                  <a:prstClr val="black"/>
                </a:solidFill>
                <a:latin typeface="Times New Roman"/>
                <a:cs typeface="Times New Roman"/>
              </a:rPr>
              <a:t>particular</a:t>
            </a:r>
            <a:r>
              <a:rPr lang="en-GB" sz="2800" spc="-35" dirty="0">
                <a:solidFill>
                  <a:prstClr val="black"/>
                </a:solidFill>
                <a:latin typeface="Times New Roman"/>
                <a:cs typeface="Times New Roman"/>
              </a:rPr>
              <a:t> </a:t>
            </a:r>
            <a:r>
              <a:rPr lang="en-GB" sz="2800" dirty="0">
                <a:solidFill>
                  <a:prstClr val="black"/>
                </a:solidFill>
                <a:latin typeface="Times New Roman"/>
                <a:cs typeface="Times New Roman"/>
              </a:rPr>
              <a:t>class</a:t>
            </a:r>
            <a:r>
              <a:rPr lang="en-GB" sz="2800" spc="-20" dirty="0">
                <a:solidFill>
                  <a:prstClr val="black"/>
                </a:solidFill>
                <a:latin typeface="Times New Roman"/>
                <a:cs typeface="Times New Roman"/>
              </a:rPr>
              <a:t> </a:t>
            </a:r>
            <a:r>
              <a:rPr lang="en-GB" sz="2800" dirty="0">
                <a:solidFill>
                  <a:prstClr val="black"/>
                </a:solidFill>
                <a:latin typeface="Times New Roman"/>
                <a:cs typeface="Times New Roman"/>
              </a:rPr>
              <a:t>is</a:t>
            </a:r>
            <a:r>
              <a:rPr lang="en-GB" sz="2800" spc="-10" dirty="0">
                <a:solidFill>
                  <a:prstClr val="black"/>
                </a:solidFill>
                <a:latin typeface="Times New Roman"/>
                <a:cs typeface="Times New Roman"/>
              </a:rPr>
              <a:t> </a:t>
            </a:r>
            <a:r>
              <a:rPr lang="en-GB" sz="2800" dirty="0">
                <a:solidFill>
                  <a:prstClr val="black"/>
                </a:solidFill>
                <a:latin typeface="Times New Roman"/>
                <a:cs typeface="Times New Roman"/>
              </a:rPr>
              <a:t>another</a:t>
            </a:r>
            <a:r>
              <a:rPr lang="en-GB" sz="2800" spc="-25" dirty="0">
                <a:solidFill>
                  <a:prstClr val="black"/>
                </a:solidFill>
                <a:latin typeface="Times New Roman"/>
                <a:cs typeface="Times New Roman"/>
              </a:rPr>
              <a:t> </a:t>
            </a:r>
            <a:r>
              <a:rPr lang="en-GB" sz="2800" spc="-5" dirty="0">
                <a:solidFill>
                  <a:prstClr val="black"/>
                </a:solidFill>
                <a:latin typeface="Times New Roman"/>
                <a:cs typeface="Times New Roman"/>
              </a:rPr>
              <a:t>way</a:t>
            </a:r>
            <a:r>
              <a:rPr lang="en-GB" sz="2800" spc="10" dirty="0">
                <a:solidFill>
                  <a:prstClr val="black"/>
                </a:solidFill>
                <a:latin typeface="Times New Roman"/>
                <a:cs typeface="Times New Roman"/>
              </a:rPr>
              <a:t> </a:t>
            </a:r>
            <a:r>
              <a:rPr lang="en-GB" sz="2800" dirty="0">
                <a:solidFill>
                  <a:prstClr val="black"/>
                </a:solidFill>
                <a:latin typeface="Times New Roman"/>
                <a:cs typeface="Times New Roman"/>
              </a:rPr>
              <a:t>to</a:t>
            </a:r>
            <a:r>
              <a:rPr lang="en-GB" sz="2800" spc="-20" dirty="0">
                <a:solidFill>
                  <a:prstClr val="black"/>
                </a:solidFill>
                <a:latin typeface="Times New Roman"/>
                <a:cs typeface="Times New Roman"/>
              </a:rPr>
              <a:t> </a:t>
            </a:r>
            <a:r>
              <a:rPr lang="en-GB" sz="2800" spc="-5" dirty="0">
                <a:solidFill>
                  <a:prstClr val="black"/>
                </a:solidFill>
                <a:latin typeface="Times New Roman"/>
                <a:cs typeface="Times New Roman"/>
              </a:rPr>
              <a:t>combat </a:t>
            </a:r>
            <a:r>
              <a:rPr lang="en-GB" sz="2800" dirty="0">
                <a:solidFill>
                  <a:prstClr val="black"/>
                </a:solidFill>
                <a:latin typeface="Times New Roman"/>
                <a:cs typeface="Times New Roman"/>
              </a:rPr>
              <a:t>grade</a:t>
            </a:r>
            <a:r>
              <a:rPr lang="en-GB" sz="2800" spc="-10" dirty="0">
                <a:solidFill>
                  <a:prstClr val="black"/>
                </a:solidFill>
                <a:latin typeface="Times New Roman"/>
                <a:cs typeface="Times New Roman"/>
              </a:rPr>
              <a:t> </a:t>
            </a:r>
            <a:r>
              <a:rPr lang="en-GB" sz="2800" dirty="0">
                <a:solidFill>
                  <a:prstClr val="black"/>
                </a:solidFill>
                <a:latin typeface="Times New Roman"/>
                <a:cs typeface="Times New Roman"/>
              </a:rPr>
              <a:t>inflation.</a:t>
            </a:r>
            <a:endParaRPr lang="en-US" sz="2800" dirty="0"/>
          </a:p>
        </p:txBody>
      </p:sp>
    </p:spTree>
    <p:extLst>
      <p:ext uri="{BB962C8B-B14F-4D97-AF65-F5344CB8AC3E}">
        <p14:creationId xmlns:p14="http://schemas.microsoft.com/office/powerpoint/2010/main" val="120880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51F7FC1-8538-1733-BBB9-9A52A031B654}"/>
              </a:ext>
            </a:extLst>
          </p:cNvPr>
          <p:cNvSpPr txBox="1"/>
          <p:nvPr/>
        </p:nvSpPr>
        <p:spPr>
          <a:xfrm>
            <a:off x="4779819" y="260373"/>
            <a:ext cx="4710546" cy="646331"/>
          </a:xfrm>
          <a:prstGeom prst="rect">
            <a:avLst/>
          </a:prstGeom>
          <a:noFill/>
        </p:spPr>
        <p:txBody>
          <a:bodyPr wrap="square">
            <a:spAutoFit/>
          </a:bodyPr>
          <a:lstStyle/>
          <a:p>
            <a:r>
              <a:rPr lang="en-US" sz="3600" b="1">
                <a:solidFill>
                  <a:schemeClr val="accent2"/>
                </a:solidFill>
                <a:cs typeface="Arial" panose="020B0604020202020204" pitchFamily="34" charset="0"/>
              </a:rPr>
              <a:t>Objectives.</a:t>
            </a:r>
            <a:endParaRPr lang="en-US" sz="3600">
              <a:solidFill>
                <a:schemeClr val="accent2"/>
              </a:solidFill>
              <a:cs typeface="Arial" panose="020B0604020202020204" pitchFamily="34" charset="0"/>
            </a:endParaRPr>
          </a:p>
        </p:txBody>
      </p:sp>
      <p:sp>
        <p:nvSpPr>
          <p:cNvPr id="4" name="TextBox 3">
            <a:extLst>
              <a:ext uri="{FF2B5EF4-FFF2-40B4-BE49-F238E27FC236}">
                <a16:creationId xmlns:a16="http://schemas.microsoft.com/office/drawing/2014/main" xmlns="" id="{5D1E40DC-D674-EE18-0A6A-4F97D3AB793F}"/>
              </a:ext>
            </a:extLst>
          </p:cNvPr>
          <p:cNvSpPr txBox="1"/>
          <p:nvPr/>
        </p:nvSpPr>
        <p:spPr>
          <a:xfrm>
            <a:off x="535285" y="1041616"/>
            <a:ext cx="11338560" cy="4598182"/>
          </a:xfrm>
          <a:prstGeom prst="rect">
            <a:avLst/>
          </a:prstGeom>
          <a:noFill/>
        </p:spPr>
        <p:txBody>
          <a:bodyPr wrap="square" rtlCol="0">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At the end of this discussion, each candidate should be able to:</a:t>
            </a:r>
          </a:p>
          <a:p>
            <a:pPr marL="469900" indent="-457200" algn="just">
              <a:lnSpc>
                <a:spcPct val="170000"/>
              </a:lnSpc>
              <a:buFont typeface="Wingdings" panose="05000000000000000000" pitchFamily="2" charset="2"/>
              <a:buChar char="Ø"/>
              <a:tabLst>
                <a:tab pos="233679" algn="l"/>
              </a:tabLst>
            </a:pPr>
            <a:r>
              <a:rPr lang="en-US" sz="2400" spc="-60" dirty="0">
                <a:latin typeface="Times New Roman" pitchFamily="18" charset="0"/>
                <a:cs typeface="Times New Roman" pitchFamily="18" charset="0"/>
              </a:rPr>
              <a:t>Discuss</a:t>
            </a:r>
            <a:r>
              <a:rPr lang="en-US" sz="2400" spc="-15" dirty="0">
                <a:latin typeface="Times New Roman" pitchFamily="18" charset="0"/>
                <a:cs typeface="Times New Roman" pitchFamily="18" charset="0"/>
              </a:rPr>
              <a:t> </a:t>
            </a:r>
            <a:r>
              <a:rPr lang="en-US" sz="2400" spc="-15" dirty="0" smtClean="0">
                <a:latin typeface="Times New Roman" pitchFamily="18" charset="0"/>
                <a:cs typeface="Times New Roman" pitchFamily="18" charset="0"/>
              </a:rPr>
              <a:t>the meaning of  </a:t>
            </a:r>
            <a:r>
              <a:rPr lang="en-US" sz="2400" spc="-50" dirty="0">
                <a:latin typeface="Times New Roman" pitchFamily="18" charset="0"/>
                <a:cs typeface="Times New Roman" pitchFamily="18" charset="0"/>
              </a:rPr>
              <a:t>grading system. </a:t>
            </a:r>
          </a:p>
          <a:p>
            <a:pPr marL="469900" indent="-457200" algn="just">
              <a:lnSpc>
                <a:spcPct val="170000"/>
              </a:lnSpc>
              <a:buFont typeface="Wingdings" panose="05000000000000000000" pitchFamily="2" charset="2"/>
              <a:buChar char="Ø"/>
              <a:tabLst>
                <a:tab pos="233679" algn="l"/>
              </a:tabLst>
            </a:pPr>
            <a:r>
              <a:rPr lang="en-US" sz="2400" spc="-50" dirty="0">
                <a:latin typeface="Times New Roman" pitchFamily="18" charset="0"/>
                <a:cs typeface="Times New Roman" pitchFamily="18" charset="0"/>
              </a:rPr>
              <a:t>Differentiate between grading and scoring.</a:t>
            </a:r>
            <a:endParaRPr lang="en-US" sz="2400" dirty="0">
              <a:latin typeface="Times New Roman" pitchFamily="18" charset="0"/>
              <a:cs typeface="Times New Roman" pitchFamily="18" charset="0"/>
            </a:endParaRPr>
          </a:p>
          <a:p>
            <a:pPr marL="469900" indent="-457200" algn="just">
              <a:lnSpc>
                <a:spcPct val="170000"/>
              </a:lnSpc>
              <a:buFont typeface="Wingdings" panose="05000000000000000000" pitchFamily="2" charset="2"/>
              <a:buChar char="Ø"/>
              <a:tabLst>
                <a:tab pos="233679" algn="l"/>
              </a:tabLst>
            </a:pPr>
            <a:r>
              <a:rPr lang="en-US" sz="2400" spc="-55" dirty="0">
                <a:latin typeface="Times New Roman" pitchFamily="18" charset="0"/>
                <a:cs typeface="Times New Roman" pitchFamily="18" charset="0"/>
              </a:rPr>
              <a:t>Describe</a:t>
            </a:r>
            <a:r>
              <a:rPr lang="en-US" sz="2400" spc="10" dirty="0">
                <a:latin typeface="Times New Roman" pitchFamily="18" charset="0"/>
                <a:cs typeface="Times New Roman" pitchFamily="18" charset="0"/>
              </a:rPr>
              <a:t> </a:t>
            </a:r>
            <a:r>
              <a:rPr lang="en-US" sz="2400" spc="-70" dirty="0">
                <a:latin typeface="Times New Roman" pitchFamily="18" charset="0"/>
                <a:cs typeface="Times New Roman" pitchFamily="18" charset="0"/>
              </a:rPr>
              <a:t>the</a:t>
            </a:r>
            <a:r>
              <a:rPr lang="en-US" sz="2400" spc="25" dirty="0">
                <a:latin typeface="Times New Roman" pitchFamily="18" charset="0"/>
                <a:cs typeface="Times New Roman" pitchFamily="18" charset="0"/>
              </a:rPr>
              <a:t> </a:t>
            </a:r>
            <a:r>
              <a:rPr lang="en-US" sz="2400" spc="-20" dirty="0">
                <a:latin typeface="Times New Roman" pitchFamily="18" charset="0"/>
                <a:cs typeface="Times New Roman" pitchFamily="18" charset="0"/>
              </a:rPr>
              <a:t>benefits</a:t>
            </a:r>
            <a:r>
              <a:rPr lang="en-US" sz="2400" spc="10" dirty="0">
                <a:latin typeface="Times New Roman" pitchFamily="18" charset="0"/>
                <a:cs typeface="Times New Roman" pitchFamily="18" charset="0"/>
              </a:rPr>
              <a:t> </a:t>
            </a:r>
            <a:r>
              <a:rPr lang="en-US" sz="2400" spc="-60" dirty="0">
                <a:latin typeface="Times New Roman" pitchFamily="18" charset="0"/>
                <a:cs typeface="Times New Roman" pitchFamily="18" charset="0"/>
              </a:rPr>
              <a:t>of</a:t>
            </a:r>
            <a:r>
              <a:rPr lang="en-US" sz="2400" spc="15" dirty="0">
                <a:latin typeface="Times New Roman" pitchFamily="18" charset="0"/>
                <a:cs typeface="Times New Roman" pitchFamily="18" charset="0"/>
              </a:rPr>
              <a:t> </a:t>
            </a:r>
            <a:r>
              <a:rPr lang="en-US" sz="2400" dirty="0">
                <a:latin typeface="Times New Roman" pitchFamily="18" charset="0"/>
                <a:cs typeface="Times New Roman" pitchFamily="18" charset="0"/>
              </a:rPr>
              <a:t>grading.</a:t>
            </a:r>
          </a:p>
          <a:p>
            <a:pPr marL="469900" indent="-457200" algn="just">
              <a:lnSpc>
                <a:spcPct val="170000"/>
              </a:lnSpc>
              <a:buFont typeface="Wingdings" panose="05000000000000000000" pitchFamily="2" charset="2"/>
              <a:buChar char="Ø"/>
              <a:tabLst>
                <a:tab pos="233679" algn="l"/>
              </a:tabLst>
            </a:pPr>
            <a:r>
              <a:rPr lang="en-US" sz="2400" spc="-45" dirty="0">
                <a:latin typeface="Times New Roman" pitchFamily="18" charset="0"/>
                <a:cs typeface="Times New Roman" pitchFamily="18" charset="0"/>
              </a:rPr>
              <a:t>Classify </a:t>
            </a:r>
            <a:r>
              <a:rPr lang="en-US" sz="2400" spc="-20" dirty="0" smtClean="0">
                <a:latin typeface="Times New Roman" pitchFamily="18" charset="0"/>
                <a:cs typeface="Times New Roman" pitchFamily="18" charset="0"/>
              </a:rPr>
              <a:t>types</a:t>
            </a:r>
            <a:r>
              <a:rPr lang="en-US" sz="2400" spc="5" dirty="0" smtClean="0">
                <a:latin typeface="Times New Roman" pitchFamily="18" charset="0"/>
                <a:cs typeface="Times New Roman" pitchFamily="18" charset="0"/>
              </a:rPr>
              <a:t> </a:t>
            </a:r>
            <a:r>
              <a:rPr lang="en-US" sz="2400" spc="-65" dirty="0">
                <a:latin typeface="Times New Roman" pitchFamily="18" charset="0"/>
                <a:cs typeface="Times New Roman" pitchFamily="18" charset="0"/>
              </a:rPr>
              <a:t>of</a:t>
            </a:r>
            <a:r>
              <a:rPr lang="en-US" sz="2400" spc="10" dirty="0">
                <a:latin typeface="Times New Roman" pitchFamily="18" charset="0"/>
                <a:cs typeface="Times New Roman" pitchFamily="18" charset="0"/>
              </a:rPr>
              <a:t> </a:t>
            </a:r>
            <a:r>
              <a:rPr lang="en-US" sz="2400" spc="-5" dirty="0">
                <a:latin typeface="Times New Roman" pitchFamily="18" charset="0"/>
                <a:cs typeface="Times New Roman" pitchFamily="18" charset="0"/>
              </a:rPr>
              <a:t>grading</a:t>
            </a:r>
            <a:r>
              <a:rPr lang="en-US" sz="2400" spc="15" dirty="0">
                <a:latin typeface="Times New Roman" pitchFamily="18" charset="0"/>
                <a:cs typeface="Times New Roman" pitchFamily="18" charset="0"/>
              </a:rPr>
              <a:t> </a:t>
            </a:r>
            <a:r>
              <a:rPr lang="en-US" sz="2400" spc="-35" dirty="0">
                <a:latin typeface="Times New Roman" pitchFamily="18" charset="0"/>
                <a:cs typeface="Times New Roman" pitchFamily="18" charset="0"/>
              </a:rPr>
              <a:t>systems.</a:t>
            </a:r>
          </a:p>
          <a:p>
            <a:pPr marL="469900" indent="-457200" algn="just">
              <a:lnSpc>
                <a:spcPct val="170000"/>
              </a:lnSpc>
              <a:buFont typeface="Wingdings" panose="05000000000000000000" pitchFamily="2" charset="2"/>
              <a:buChar char="Ø"/>
              <a:tabLst>
                <a:tab pos="233679" algn="l"/>
              </a:tabLst>
            </a:pPr>
            <a:r>
              <a:rPr lang="en-US" sz="2400" spc="10" dirty="0">
                <a:latin typeface="Times New Roman" pitchFamily="18" charset="0"/>
                <a:cs typeface="Times New Roman" pitchFamily="18" charset="0"/>
              </a:rPr>
              <a:t>Illustrate </a:t>
            </a:r>
            <a:r>
              <a:rPr lang="en-US" sz="2400" spc="-70" dirty="0">
                <a:latin typeface="Times New Roman" pitchFamily="18" charset="0"/>
                <a:cs typeface="Times New Roman" pitchFamily="18" charset="0"/>
              </a:rPr>
              <a:t>the</a:t>
            </a:r>
            <a:r>
              <a:rPr lang="en-US" sz="2400" spc="5" dirty="0">
                <a:latin typeface="Times New Roman" pitchFamily="18" charset="0"/>
                <a:cs typeface="Times New Roman" pitchFamily="18" charset="0"/>
              </a:rPr>
              <a:t> </a:t>
            </a:r>
            <a:r>
              <a:rPr lang="en-US" sz="2400" spc="-5" dirty="0">
                <a:latin typeface="Times New Roman" pitchFamily="18" charset="0"/>
                <a:cs typeface="Times New Roman" pitchFamily="18" charset="0"/>
              </a:rPr>
              <a:t>grading</a:t>
            </a:r>
            <a:r>
              <a:rPr lang="en-US" sz="2400" spc="10" dirty="0">
                <a:latin typeface="Times New Roman" pitchFamily="18" charset="0"/>
                <a:cs typeface="Times New Roman" pitchFamily="18" charset="0"/>
              </a:rPr>
              <a:t> </a:t>
            </a:r>
            <a:r>
              <a:rPr lang="en-US" sz="2400" spc="-60" dirty="0">
                <a:latin typeface="Times New Roman" pitchFamily="18" charset="0"/>
                <a:cs typeface="Times New Roman" pitchFamily="18" charset="0"/>
              </a:rPr>
              <a:t>framework.</a:t>
            </a:r>
            <a:endParaRPr lang="en-US" sz="2400" dirty="0">
              <a:latin typeface="Times New Roman" pitchFamily="18" charset="0"/>
              <a:cs typeface="Times New Roman" pitchFamily="18" charset="0"/>
            </a:endParaRPr>
          </a:p>
          <a:p>
            <a:pPr marL="469900" indent="-457200" algn="just">
              <a:lnSpc>
                <a:spcPct val="170000"/>
              </a:lnSpc>
              <a:buFont typeface="Wingdings" panose="05000000000000000000" pitchFamily="2" charset="2"/>
              <a:buChar char="Ø"/>
              <a:tabLst>
                <a:tab pos="233679" algn="l"/>
              </a:tabLst>
            </a:pPr>
            <a:r>
              <a:rPr lang="en-US" sz="2400" spc="-30" dirty="0">
                <a:latin typeface="Times New Roman" pitchFamily="18" charset="0"/>
                <a:cs typeface="Times New Roman" pitchFamily="18" charset="0"/>
              </a:rPr>
              <a:t>Analyze the Principles in evaluating and grading clinical Practice</a:t>
            </a:r>
            <a:endParaRPr lang="en-US" sz="2400" dirty="0"/>
          </a:p>
        </p:txBody>
      </p:sp>
    </p:spTree>
    <p:extLst>
      <p:ext uri="{BB962C8B-B14F-4D97-AF65-F5344CB8AC3E}">
        <p14:creationId xmlns:p14="http://schemas.microsoft.com/office/powerpoint/2010/main" val="184278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i="1" spc="-10" dirty="0">
                <a:solidFill>
                  <a:srgbClr val="FF0000"/>
                </a:solidFill>
                <a:latin typeface="Times New Roman" pitchFamily="18" charset="0"/>
                <a:cs typeface="Times New Roman" pitchFamily="18" charset="0"/>
              </a:rPr>
              <a:t>Grades</a:t>
            </a:r>
            <a:r>
              <a:rPr lang="en-US" sz="4000" b="1" i="1" spc="-20" dirty="0">
                <a:solidFill>
                  <a:srgbClr val="FF0000"/>
                </a:solidFill>
                <a:latin typeface="Times New Roman" pitchFamily="18" charset="0"/>
                <a:cs typeface="Times New Roman" pitchFamily="18" charset="0"/>
              </a:rPr>
              <a:t> </a:t>
            </a:r>
            <a:r>
              <a:rPr lang="en-US" sz="4000" b="1" i="1" spc="-10" dirty="0" err="1">
                <a:solidFill>
                  <a:srgbClr val="FF0000"/>
                </a:solidFill>
                <a:latin typeface="Times New Roman" pitchFamily="18" charset="0"/>
                <a:cs typeface="Times New Roman" pitchFamily="18" charset="0"/>
              </a:rPr>
              <a:t>Inflation.Cont</a:t>
            </a:r>
            <a:r>
              <a:rPr lang="en-US" sz="4000" b="1" i="1" spc="-10" dirty="0">
                <a:solidFill>
                  <a:srgbClr val="FF0000"/>
                </a:solidFill>
                <a:latin typeface="Times New Roman" pitchFamily="18" charset="0"/>
                <a:cs typeface="Times New Roman" pitchFamily="18" charset="0"/>
              </a:rPr>
              <a:t>.,</a:t>
            </a:r>
            <a:br>
              <a:rPr lang="en-US" sz="4000" b="1" i="1" spc="-10" dirty="0">
                <a:solidFill>
                  <a:srgbClr val="FF0000"/>
                </a:solidFill>
                <a:latin typeface="Times New Roman" pitchFamily="18" charset="0"/>
                <a:cs typeface="Times New Roman" pitchFamily="18" charset="0"/>
              </a:rPr>
            </a:br>
            <a:r>
              <a:rPr lang="en-US" sz="3600" b="1" i="1" spc="-10" dirty="0">
                <a:solidFill>
                  <a:srgbClr val="FF0000"/>
                </a:solidFill>
                <a:latin typeface="Times New Roman" pitchFamily="18" charset="0"/>
                <a:cs typeface="Times New Roman" pitchFamily="18" charset="0"/>
              </a:rPr>
              <a:t>Methods to </a:t>
            </a:r>
            <a:r>
              <a:rPr lang="en-US" sz="3600" b="1" spc="-110" dirty="0">
                <a:solidFill>
                  <a:srgbClr val="FF0000"/>
                </a:solidFill>
                <a:latin typeface="Times New Roman" pitchFamily="18" charset="0"/>
                <a:cs typeface="Times New Roman" pitchFamily="18" charset="0"/>
              </a:rPr>
              <a:t>overcome</a:t>
            </a:r>
            <a:r>
              <a:rPr lang="en-US" sz="3600" b="1" spc="-20" dirty="0">
                <a:solidFill>
                  <a:srgbClr val="FF0000"/>
                </a:solidFill>
                <a:latin typeface="Times New Roman" pitchFamily="18" charset="0"/>
                <a:cs typeface="Times New Roman" pitchFamily="18" charset="0"/>
              </a:rPr>
              <a:t> </a:t>
            </a:r>
            <a:r>
              <a:rPr lang="en-US" sz="3600" b="1" spc="-70" dirty="0">
                <a:solidFill>
                  <a:srgbClr val="FF0000"/>
                </a:solidFill>
                <a:latin typeface="Times New Roman" pitchFamily="18" charset="0"/>
                <a:cs typeface="Times New Roman" pitchFamily="18" charset="0"/>
              </a:rPr>
              <a:t>grade</a:t>
            </a:r>
            <a:r>
              <a:rPr lang="en-US" sz="3600" b="1" dirty="0">
                <a:solidFill>
                  <a:srgbClr val="FF0000"/>
                </a:solidFill>
                <a:latin typeface="Times New Roman" pitchFamily="18" charset="0"/>
                <a:cs typeface="Times New Roman" pitchFamily="18" charset="0"/>
              </a:rPr>
              <a:t> </a:t>
            </a:r>
            <a:r>
              <a:rPr lang="en-US" sz="3600" b="1" spc="-140" dirty="0">
                <a:solidFill>
                  <a:srgbClr val="FF0000"/>
                </a:solidFill>
                <a:latin typeface="Times New Roman" pitchFamily="18" charset="0"/>
                <a:cs typeface="Times New Roman" pitchFamily="18" charset="0"/>
              </a:rPr>
              <a:t>inflation.</a:t>
            </a:r>
            <a:r>
              <a:rPr lang="en-US" sz="3600" spc="0" dirty="0">
                <a:solidFill>
                  <a:srgbClr val="FF0000"/>
                </a:solidFill>
                <a:latin typeface="Times New Roman" pitchFamily="18" charset="0"/>
                <a:cs typeface="Times New Roman" pitchFamily="18" charset="0"/>
              </a:rPr>
              <a:t/>
            </a:r>
            <a:br>
              <a:rPr lang="en-US" sz="3600" spc="0" dirty="0">
                <a:solidFill>
                  <a:srgbClr val="FF0000"/>
                </a:solidFill>
                <a:latin typeface="Times New Roman" pitchFamily="18" charset="0"/>
                <a:cs typeface="Times New Roman" pitchFamily="18" charset="0"/>
              </a:rPr>
            </a:br>
            <a:endParaRPr lang="en-US" sz="3600" dirty="0"/>
          </a:p>
        </p:txBody>
      </p:sp>
      <p:sp>
        <p:nvSpPr>
          <p:cNvPr id="3" name="Content Placeholder 2"/>
          <p:cNvSpPr>
            <a:spLocks noGrp="1"/>
          </p:cNvSpPr>
          <p:nvPr>
            <p:ph idx="1"/>
          </p:nvPr>
        </p:nvSpPr>
        <p:spPr/>
        <p:txBody>
          <a:bodyPr>
            <a:normAutofit/>
          </a:bodyPr>
          <a:lstStyle/>
          <a:p>
            <a:pPr marL="255270" lvl="0" indent="-243204" algn="just" defTabSz="457200">
              <a:lnSpc>
                <a:spcPct val="150000"/>
              </a:lnSpc>
              <a:spcBef>
                <a:spcPts val="505"/>
              </a:spcBef>
              <a:spcAft>
                <a:spcPts val="0"/>
              </a:spcAft>
              <a:buClrTx/>
              <a:buSzPct val="95833"/>
              <a:buFont typeface="Wingdings"/>
              <a:buChar char=""/>
              <a:tabLst>
                <a:tab pos="255904" algn="l"/>
              </a:tabLst>
            </a:pPr>
            <a:r>
              <a:rPr lang="en-GB" sz="2800" b="1" spc="-5" dirty="0">
                <a:solidFill>
                  <a:srgbClr val="FF0000"/>
                </a:solidFill>
                <a:uFill>
                  <a:solidFill>
                    <a:srgbClr val="000000"/>
                  </a:solidFill>
                </a:uFill>
                <a:latin typeface="Times New Roman" pitchFamily="18" charset="0"/>
                <a:cs typeface="Times New Roman" pitchFamily="18" charset="0"/>
              </a:rPr>
              <a:t>Instituting</a:t>
            </a:r>
            <a:r>
              <a:rPr lang="en-GB" sz="2800" b="1" spc="-35" dirty="0">
                <a:solidFill>
                  <a:srgbClr val="FF0000"/>
                </a:solidFill>
                <a:uFill>
                  <a:solidFill>
                    <a:srgbClr val="000000"/>
                  </a:solidFill>
                </a:uFill>
                <a:latin typeface="Times New Roman" pitchFamily="18" charset="0"/>
                <a:cs typeface="Times New Roman" pitchFamily="18" charset="0"/>
              </a:rPr>
              <a:t> </a:t>
            </a:r>
            <a:r>
              <a:rPr lang="en-GB" sz="2800" b="1" spc="-5" dirty="0">
                <a:solidFill>
                  <a:srgbClr val="FF0000"/>
                </a:solidFill>
                <a:uFill>
                  <a:solidFill>
                    <a:srgbClr val="000000"/>
                  </a:solidFill>
                </a:uFill>
                <a:latin typeface="Times New Roman" pitchFamily="18" charset="0"/>
                <a:cs typeface="Times New Roman" pitchFamily="18" charset="0"/>
              </a:rPr>
              <a:t>Objective</a:t>
            </a:r>
            <a:r>
              <a:rPr lang="en-GB" sz="2800" b="1" spc="-45" dirty="0">
                <a:solidFill>
                  <a:srgbClr val="FF0000"/>
                </a:solidFill>
                <a:uFill>
                  <a:solidFill>
                    <a:srgbClr val="000000"/>
                  </a:solidFill>
                </a:uFill>
                <a:latin typeface="Times New Roman" pitchFamily="18" charset="0"/>
                <a:cs typeface="Times New Roman" pitchFamily="18" charset="0"/>
              </a:rPr>
              <a:t> </a:t>
            </a:r>
            <a:r>
              <a:rPr lang="en-GB" sz="2800" b="1" dirty="0">
                <a:solidFill>
                  <a:srgbClr val="FF0000"/>
                </a:solidFill>
                <a:uFill>
                  <a:solidFill>
                    <a:srgbClr val="000000"/>
                  </a:solidFill>
                </a:uFill>
                <a:latin typeface="Times New Roman" pitchFamily="18" charset="0"/>
                <a:cs typeface="Times New Roman" pitchFamily="18" charset="0"/>
              </a:rPr>
              <a:t>Exams</a:t>
            </a:r>
            <a:endParaRPr lang="en-GB" sz="2800" dirty="0">
              <a:solidFill>
                <a:srgbClr val="FF0000"/>
              </a:solidFill>
              <a:latin typeface="Times New Roman" pitchFamily="18" charset="0"/>
              <a:cs typeface="Times New Roman" pitchFamily="18" charset="0"/>
            </a:endParaRPr>
          </a:p>
          <a:p>
            <a:pPr marL="12065" marR="5080" lvl="0" indent="0" algn="just" defTabSz="457200">
              <a:lnSpc>
                <a:spcPct val="150000"/>
              </a:lnSpc>
              <a:spcBef>
                <a:spcPts val="980"/>
              </a:spcBef>
              <a:spcAft>
                <a:spcPts val="0"/>
              </a:spcAft>
              <a:buClrTx/>
              <a:buSzTx/>
              <a:buNone/>
              <a:tabLst>
                <a:tab pos="718820" algn="l"/>
              </a:tabLst>
            </a:pPr>
            <a:r>
              <a:rPr lang="en-GB" sz="2800" spc="-5" dirty="0">
                <a:solidFill>
                  <a:prstClr val="black"/>
                </a:solidFill>
                <a:latin typeface="Times New Roman" pitchFamily="18" charset="0"/>
                <a:cs typeface="Times New Roman" pitchFamily="18" charset="0"/>
              </a:rPr>
              <a:t>	Objective grading criteria tends </a:t>
            </a:r>
            <a:r>
              <a:rPr lang="en-GB" sz="2800" dirty="0">
                <a:solidFill>
                  <a:prstClr val="black"/>
                </a:solidFill>
                <a:latin typeface="Times New Roman" pitchFamily="18" charset="0"/>
                <a:cs typeface="Times New Roman" pitchFamily="18" charset="0"/>
              </a:rPr>
              <a:t>to </a:t>
            </a:r>
            <a:r>
              <a:rPr lang="en-GB" sz="2800" spc="-5" dirty="0">
                <a:solidFill>
                  <a:prstClr val="black"/>
                </a:solidFill>
                <a:latin typeface="Times New Roman" pitchFamily="18" charset="0"/>
                <a:cs typeface="Times New Roman" pitchFamily="18" charset="0"/>
              </a:rPr>
              <a:t>reduce the </a:t>
            </a:r>
            <a:r>
              <a:rPr lang="en-GB" sz="2800" spc="-10" dirty="0">
                <a:solidFill>
                  <a:prstClr val="black"/>
                </a:solidFill>
                <a:latin typeface="Times New Roman" pitchFamily="18" charset="0"/>
                <a:cs typeface="Times New Roman" pitchFamily="18" charset="0"/>
              </a:rPr>
              <a:t>effect </a:t>
            </a:r>
            <a:r>
              <a:rPr lang="en-GB" sz="2800" spc="-5" dirty="0">
                <a:solidFill>
                  <a:prstClr val="black"/>
                </a:solidFill>
                <a:latin typeface="Times New Roman" pitchFamily="18" charset="0"/>
                <a:cs typeface="Times New Roman" pitchFamily="18" charset="0"/>
              </a:rPr>
              <a:t>of </a:t>
            </a:r>
            <a:r>
              <a:rPr lang="en-GB" sz="2800" dirty="0">
                <a:solidFill>
                  <a:prstClr val="black"/>
                </a:solidFill>
                <a:latin typeface="Times New Roman" pitchFamily="18" charset="0"/>
                <a:cs typeface="Times New Roman" pitchFamily="18" charset="0"/>
              </a:rPr>
              <a:t>grading </a:t>
            </a:r>
            <a:r>
              <a:rPr lang="en-GB" sz="2800" spc="-5" dirty="0">
                <a:solidFill>
                  <a:prstClr val="black"/>
                </a:solidFill>
                <a:latin typeface="Times New Roman" pitchFamily="18" charset="0"/>
                <a:cs typeface="Times New Roman" pitchFamily="18" charset="0"/>
              </a:rPr>
              <a:t>subjectivity. </a:t>
            </a:r>
            <a:r>
              <a:rPr lang="en-GB" sz="2800" spc="-5" dirty="0">
                <a:solidFill>
                  <a:srgbClr val="FF0000"/>
                </a:solidFill>
                <a:latin typeface="Times New Roman" pitchFamily="18" charset="0"/>
                <a:cs typeface="Times New Roman" pitchFamily="18" charset="0"/>
              </a:rPr>
              <a:t>objective exams </a:t>
            </a:r>
            <a:r>
              <a:rPr lang="en-GB" sz="2800" dirty="0">
                <a:solidFill>
                  <a:prstClr val="black"/>
                </a:solidFill>
                <a:latin typeface="Times New Roman" pitchFamily="18" charset="0"/>
                <a:cs typeface="Times New Roman" pitchFamily="18" charset="0"/>
              </a:rPr>
              <a:t>provide a </a:t>
            </a:r>
            <a:r>
              <a:rPr lang="en-GB" sz="2800" spc="5"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generally</a:t>
            </a:r>
            <a:r>
              <a:rPr lang="en-GB" sz="2800" dirty="0">
                <a:solidFill>
                  <a:prstClr val="black"/>
                </a:solidFill>
                <a:latin typeface="Times New Roman" pitchFamily="18" charset="0"/>
                <a:cs typeface="Times New Roman" pitchFamily="18" charset="0"/>
              </a:rPr>
              <a:t> </a:t>
            </a:r>
            <a:r>
              <a:rPr lang="en-GB" sz="2800" spc="-5" dirty="0">
                <a:solidFill>
                  <a:srgbClr val="FF0000"/>
                </a:solidFill>
                <a:latin typeface="Times New Roman" pitchFamily="18" charset="0"/>
                <a:cs typeface="Times New Roman" pitchFamily="18" charset="0"/>
              </a:rPr>
              <a:t>unbiased</a:t>
            </a:r>
            <a:r>
              <a:rPr lang="en-GB" sz="2800" dirty="0">
                <a:solidFill>
                  <a:srgbClr val="FF0000"/>
                </a:solidFill>
                <a:latin typeface="Times New Roman" pitchFamily="18" charset="0"/>
                <a:cs typeface="Times New Roman" pitchFamily="18" charset="0"/>
              </a:rPr>
              <a:t> </a:t>
            </a:r>
            <a:r>
              <a:rPr lang="en-GB" sz="2800" spc="-5" dirty="0">
                <a:solidFill>
                  <a:srgbClr val="FF0000"/>
                </a:solidFill>
                <a:latin typeface="Times New Roman" pitchFamily="18" charset="0"/>
                <a:cs typeface="Times New Roman" pitchFamily="18" charset="0"/>
              </a:rPr>
              <a:t>measurement</a:t>
            </a:r>
            <a:r>
              <a:rPr lang="en-GB" sz="2800" dirty="0">
                <a:solidFill>
                  <a:srgbClr val="FF0000"/>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to</a:t>
            </a:r>
            <a:r>
              <a:rPr lang="en-GB" sz="2800"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compare</a:t>
            </a:r>
            <a:r>
              <a:rPr lang="en-GB" sz="2800" dirty="0">
                <a:solidFill>
                  <a:prstClr val="black"/>
                </a:solidFill>
                <a:latin typeface="Times New Roman" pitchFamily="18" charset="0"/>
                <a:cs typeface="Times New Roman" pitchFamily="18" charset="0"/>
              </a:rPr>
              <a:t> the</a:t>
            </a:r>
            <a:r>
              <a:rPr lang="en-GB" sz="2800" spc="5" dirty="0">
                <a:solidFill>
                  <a:prstClr val="black"/>
                </a:solidFill>
                <a:latin typeface="Times New Roman" pitchFamily="18" charset="0"/>
                <a:cs typeface="Times New Roman" pitchFamily="18" charset="0"/>
              </a:rPr>
              <a:t> </a:t>
            </a:r>
            <a:r>
              <a:rPr lang="en-GB" sz="2800" spc="-10" dirty="0">
                <a:solidFill>
                  <a:prstClr val="black"/>
                </a:solidFill>
                <a:latin typeface="Times New Roman" pitchFamily="18" charset="0"/>
                <a:cs typeface="Times New Roman" pitchFamily="18" charset="0"/>
              </a:rPr>
              <a:t>effectiveness</a:t>
            </a:r>
            <a:r>
              <a:rPr lang="en-GB" sz="2800" spc="580" dirty="0">
                <a:solidFill>
                  <a:prstClr val="black"/>
                </a:solidFill>
                <a:latin typeface="Times New Roman" pitchFamily="18" charset="0"/>
                <a:cs typeface="Times New Roman" pitchFamily="18" charset="0"/>
              </a:rPr>
              <a:t> </a:t>
            </a:r>
            <a:r>
              <a:rPr lang="en-GB" sz="2800" dirty="0">
                <a:solidFill>
                  <a:prstClr val="black"/>
                </a:solidFill>
                <a:latin typeface="Times New Roman" pitchFamily="18" charset="0"/>
                <a:cs typeface="Times New Roman" pitchFamily="18" charset="0"/>
              </a:rPr>
              <a:t>of</a:t>
            </a:r>
            <a:r>
              <a:rPr lang="en-GB" sz="2800" spc="605" dirty="0">
                <a:solidFill>
                  <a:prstClr val="black"/>
                </a:solidFill>
                <a:latin typeface="Times New Roman" pitchFamily="18" charset="0"/>
                <a:cs typeface="Times New Roman" pitchFamily="18" charset="0"/>
              </a:rPr>
              <a:t> </a:t>
            </a:r>
            <a:r>
              <a:rPr lang="en-GB" sz="2800" spc="-5" dirty="0">
                <a:solidFill>
                  <a:prstClr val="black"/>
                </a:solidFill>
                <a:latin typeface="Times New Roman" pitchFamily="18" charset="0"/>
                <a:cs typeface="Times New Roman" pitchFamily="18" charset="0"/>
              </a:rPr>
              <a:t>instructors. </a:t>
            </a:r>
            <a:r>
              <a:rPr lang="en-GB" sz="2800" spc="-585" dirty="0">
                <a:solidFill>
                  <a:prstClr val="black"/>
                </a:solidFill>
                <a:latin typeface="Times New Roman" pitchFamily="18" charset="0"/>
                <a:cs typeface="Times New Roman" pitchFamily="18" charset="0"/>
              </a:rPr>
              <a:t> </a:t>
            </a:r>
            <a:endParaRPr lang="en-US" sz="2800" dirty="0"/>
          </a:p>
        </p:txBody>
      </p:sp>
    </p:spTree>
    <p:extLst>
      <p:ext uri="{BB962C8B-B14F-4D97-AF65-F5344CB8AC3E}">
        <p14:creationId xmlns:p14="http://schemas.microsoft.com/office/powerpoint/2010/main" val="340343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spc="-155" dirty="0">
                <a:solidFill>
                  <a:srgbClr val="FF0000"/>
                </a:solidFill>
                <a:latin typeface="Times New Roman" pitchFamily="18" charset="0"/>
                <a:cs typeface="Times New Roman" pitchFamily="18" charset="0"/>
              </a:rPr>
              <a:t>Types</a:t>
            </a:r>
            <a:r>
              <a:rPr lang="en-US" sz="3600" spc="-80" dirty="0">
                <a:solidFill>
                  <a:srgbClr val="FF0000"/>
                </a:solidFill>
                <a:latin typeface="Times New Roman" pitchFamily="18" charset="0"/>
                <a:cs typeface="Times New Roman" pitchFamily="18" charset="0"/>
              </a:rPr>
              <a:t> </a:t>
            </a:r>
            <a:r>
              <a:rPr lang="en-US" sz="3600" spc="-150" dirty="0">
                <a:solidFill>
                  <a:srgbClr val="FF0000"/>
                </a:solidFill>
                <a:latin typeface="Times New Roman" pitchFamily="18" charset="0"/>
                <a:cs typeface="Times New Roman" pitchFamily="18" charset="0"/>
              </a:rPr>
              <a:t>of</a:t>
            </a:r>
            <a:r>
              <a:rPr lang="en-US" sz="3600" spc="-95" dirty="0">
                <a:solidFill>
                  <a:srgbClr val="FF0000"/>
                </a:solidFill>
                <a:latin typeface="Times New Roman" pitchFamily="18" charset="0"/>
                <a:cs typeface="Times New Roman" pitchFamily="18" charset="0"/>
              </a:rPr>
              <a:t> </a:t>
            </a:r>
            <a:r>
              <a:rPr lang="en-US" sz="3600" spc="-155" dirty="0">
                <a:solidFill>
                  <a:srgbClr val="FF0000"/>
                </a:solidFill>
                <a:latin typeface="Times New Roman" pitchFamily="18" charset="0"/>
                <a:cs typeface="Times New Roman" pitchFamily="18" charset="0"/>
              </a:rPr>
              <a:t>grading</a:t>
            </a:r>
            <a:r>
              <a:rPr lang="en-US" sz="3600" spc="-80" dirty="0">
                <a:solidFill>
                  <a:srgbClr val="FF0000"/>
                </a:solidFill>
                <a:latin typeface="Times New Roman" pitchFamily="18" charset="0"/>
                <a:cs typeface="Times New Roman" pitchFamily="18" charset="0"/>
              </a:rPr>
              <a:t> </a:t>
            </a:r>
            <a:r>
              <a:rPr lang="en-US" sz="3600" spc="-155" dirty="0">
                <a:solidFill>
                  <a:srgbClr val="FF0000"/>
                </a:solidFill>
                <a:latin typeface="Times New Roman" pitchFamily="18" charset="0"/>
                <a:cs typeface="Times New Roman" pitchFamily="18" charset="0"/>
              </a:rPr>
              <a:t>systems.</a:t>
            </a:r>
            <a:endParaRPr lang="en-US" sz="3600" dirty="0"/>
          </a:p>
        </p:txBody>
      </p:sp>
      <p:sp>
        <p:nvSpPr>
          <p:cNvPr id="3" name="Content Placeholder 2"/>
          <p:cNvSpPr>
            <a:spLocks noGrp="1"/>
          </p:cNvSpPr>
          <p:nvPr>
            <p:ph idx="1"/>
          </p:nvPr>
        </p:nvSpPr>
        <p:spPr/>
        <p:txBody>
          <a:bodyPr/>
          <a:lstStyle/>
          <a:p>
            <a:pPr marL="527685" lvl="0" indent="-515620" defTabSz="457200">
              <a:lnSpc>
                <a:spcPct val="100000"/>
              </a:lnSpc>
              <a:spcBef>
                <a:spcPts val="775"/>
              </a:spcBef>
              <a:spcAft>
                <a:spcPts val="0"/>
              </a:spcAft>
              <a:buClrTx/>
              <a:buSzTx/>
              <a:buFontTx/>
              <a:buAutoNum type="arabicPeriod"/>
              <a:tabLst>
                <a:tab pos="527685" algn="l"/>
                <a:tab pos="528320" algn="l"/>
              </a:tabLst>
            </a:pPr>
            <a:r>
              <a:rPr lang="en-GB" sz="2800" spc="-5" dirty="0">
                <a:solidFill>
                  <a:prstClr val="black"/>
                </a:solidFill>
                <a:latin typeface="Times New Roman"/>
                <a:cs typeface="Times New Roman"/>
              </a:rPr>
              <a:t>Letter</a:t>
            </a:r>
            <a:r>
              <a:rPr lang="en-GB" sz="2800" spc="5" dirty="0">
                <a:solidFill>
                  <a:prstClr val="black"/>
                </a:solidFill>
                <a:latin typeface="Times New Roman"/>
                <a:cs typeface="Times New Roman"/>
              </a:rPr>
              <a:t> </a:t>
            </a:r>
            <a:r>
              <a:rPr lang="en-GB" sz="2800" spc="-5" dirty="0">
                <a:solidFill>
                  <a:prstClr val="black"/>
                </a:solidFill>
                <a:latin typeface="Times New Roman"/>
                <a:cs typeface="Times New Roman"/>
              </a:rPr>
              <a:t>System</a:t>
            </a:r>
            <a:r>
              <a:rPr lang="en-GB" sz="2800" spc="-10" dirty="0">
                <a:solidFill>
                  <a:prstClr val="black"/>
                </a:solidFill>
                <a:latin typeface="Times New Roman"/>
                <a:cs typeface="Times New Roman"/>
              </a:rPr>
              <a:t> (A,B,C,D,E</a:t>
            </a:r>
            <a:r>
              <a:rPr lang="en-GB" sz="2800" spc="50" dirty="0">
                <a:solidFill>
                  <a:prstClr val="black"/>
                </a:solidFill>
                <a:latin typeface="Times New Roman"/>
                <a:cs typeface="Times New Roman"/>
              </a:rPr>
              <a:t> </a:t>
            </a:r>
            <a:r>
              <a:rPr lang="en-GB" sz="2800" spc="-5" dirty="0">
                <a:solidFill>
                  <a:prstClr val="black"/>
                </a:solidFill>
                <a:latin typeface="Times New Roman"/>
                <a:cs typeface="Times New Roman"/>
              </a:rPr>
              <a:t>or</a:t>
            </a:r>
            <a:r>
              <a:rPr lang="en-GB" sz="2800" spc="-155" dirty="0">
                <a:solidFill>
                  <a:prstClr val="black"/>
                </a:solidFill>
                <a:latin typeface="Times New Roman"/>
                <a:cs typeface="Times New Roman"/>
              </a:rPr>
              <a:t> </a:t>
            </a:r>
            <a:r>
              <a:rPr lang="en-GB" sz="2800" spc="-10" dirty="0">
                <a:solidFill>
                  <a:prstClr val="black"/>
                </a:solidFill>
                <a:latin typeface="Times New Roman"/>
                <a:cs typeface="Times New Roman"/>
              </a:rPr>
              <a:t>A,B,C,D,F)</a:t>
            </a:r>
            <a:endParaRPr lang="en-GB" sz="2800" dirty="0">
              <a:solidFill>
                <a:prstClr val="black"/>
              </a:solidFill>
              <a:latin typeface="Times New Roman"/>
              <a:cs typeface="Times New Roman"/>
            </a:endParaRPr>
          </a:p>
          <a:p>
            <a:pPr marL="527685" lvl="0" indent="-515620" defTabSz="457200">
              <a:lnSpc>
                <a:spcPct val="100000"/>
              </a:lnSpc>
              <a:spcBef>
                <a:spcPts val="675"/>
              </a:spcBef>
              <a:spcAft>
                <a:spcPts val="0"/>
              </a:spcAft>
              <a:buClrTx/>
              <a:buSzTx/>
              <a:buFontTx/>
              <a:buAutoNum type="arabicPeriod"/>
              <a:tabLst>
                <a:tab pos="527685" algn="l"/>
                <a:tab pos="528320" algn="l"/>
              </a:tabLst>
            </a:pPr>
            <a:r>
              <a:rPr lang="en-GB" sz="2800" spc="-10" dirty="0">
                <a:solidFill>
                  <a:prstClr val="black"/>
                </a:solidFill>
                <a:latin typeface="Times New Roman"/>
                <a:cs typeface="Times New Roman"/>
              </a:rPr>
              <a:t>Use</a:t>
            </a:r>
            <a:r>
              <a:rPr lang="en-GB" sz="2800" spc="-5" dirty="0">
                <a:solidFill>
                  <a:prstClr val="black"/>
                </a:solidFill>
                <a:latin typeface="Times New Roman"/>
                <a:cs typeface="Times New Roman"/>
              </a:rPr>
              <a:t> </a:t>
            </a:r>
            <a:r>
              <a:rPr lang="en-GB" sz="2800" dirty="0">
                <a:solidFill>
                  <a:prstClr val="black"/>
                </a:solidFill>
                <a:latin typeface="Times New Roman"/>
                <a:cs typeface="Times New Roman"/>
              </a:rPr>
              <a:t>of </a:t>
            </a:r>
            <a:r>
              <a:rPr lang="en-GB" sz="2800" spc="-5" dirty="0">
                <a:solidFill>
                  <a:prstClr val="black"/>
                </a:solidFill>
                <a:latin typeface="Times New Roman"/>
                <a:cs typeface="Times New Roman"/>
              </a:rPr>
              <a:t>Integers (5,4,3,2,1</a:t>
            </a:r>
            <a:r>
              <a:rPr lang="en-GB" sz="2800" dirty="0">
                <a:solidFill>
                  <a:prstClr val="black"/>
                </a:solidFill>
                <a:latin typeface="Times New Roman"/>
                <a:cs typeface="Times New Roman"/>
              </a:rPr>
              <a:t> or</a:t>
            </a:r>
            <a:r>
              <a:rPr lang="en-GB" sz="2800" spc="5" dirty="0">
                <a:solidFill>
                  <a:prstClr val="black"/>
                </a:solidFill>
                <a:latin typeface="Times New Roman"/>
                <a:cs typeface="Times New Roman"/>
              </a:rPr>
              <a:t> </a:t>
            </a:r>
            <a:r>
              <a:rPr lang="en-GB" sz="2800" spc="-5" dirty="0">
                <a:solidFill>
                  <a:prstClr val="black"/>
                </a:solidFill>
                <a:latin typeface="Times New Roman"/>
                <a:cs typeface="Times New Roman"/>
              </a:rPr>
              <a:t>9</a:t>
            </a:r>
            <a:r>
              <a:rPr lang="en-GB" sz="2800" dirty="0">
                <a:solidFill>
                  <a:prstClr val="black"/>
                </a:solidFill>
                <a:latin typeface="Times New Roman"/>
                <a:cs typeface="Times New Roman"/>
              </a:rPr>
              <a:t> </a:t>
            </a:r>
            <a:r>
              <a:rPr lang="en-GB" sz="2800" spc="-5" dirty="0">
                <a:solidFill>
                  <a:prstClr val="black"/>
                </a:solidFill>
                <a:latin typeface="Times New Roman"/>
                <a:cs typeface="Times New Roman"/>
              </a:rPr>
              <a:t>–</a:t>
            </a:r>
            <a:r>
              <a:rPr lang="en-GB" sz="2800" dirty="0">
                <a:solidFill>
                  <a:prstClr val="black"/>
                </a:solidFill>
                <a:latin typeface="Times New Roman"/>
                <a:cs typeface="Times New Roman"/>
              </a:rPr>
              <a:t> 1)</a:t>
            </a:r>
          </a:p>
          <a:p>
            <a:pPr marL="527685" lvl="0" indent="-515620" defTabSz="457200">
              <a:lnSpc>
                <a:spcPct val="100000"/>
              </a:lnSpc>
              <a:spcBef>
                <a:spcPts val="660"/>
              </a:spcBef>
              <a:spcAft>
                <a:spcPts val="0"/>
              </a:spcAft>
              <a:buClrTx/>
              <a:buSzTx/>
              <a:buFontTx/>
              <a:buAutoNum type="arabicPeriod"/>
              <a:tabLst>
                <a:tab pos="527685" algn="l"/>
                <a:tab pos="528320" algn="l"/>
              </a:tabLst>
            </a:pPr>
            <a:r>
              <a:rPr lang="en-GB" sz="2800" spc="-10" dirty="0">
                <a:solidFill>
                  <a:prstClr val="black"/>
                </a:solidFill>
                <a:latin typeface="Times New Roman"/>
                <a:cs typeface="Times New Roman"/>
              </a:rPr>
              <a:t>Percentage Based</a:t>
            </a:r>
            <a:r>
              <a:rPr lang="en-GB" sz="2800" dirty="0">
                <a:solidFill>
                  <a:prstClr val="black"/>
                </a:solidFill>
                <a:latin typeface="Times New Roman"/>
                <a:cs typeface="Times New Roman"/>
              </a:rPr>
              <a:t> </a:t>
            </a:r>
            <a:r>
              <a:rPr lang="en-GB" sz="2800" spc="-10" dirty="0">
                <a:solidFill>
                  <a:prstClr val="black"/>
                </a:solidFill>
                <a:latin typeface="Times New Roman"/>
                <a:cs typeface="Times New Roman"/>
              </a:rPr>
              <a:t>System</a:t>
            </a:r>
            <a:endParaRPr lang="en-GB" sz="2800" dirty="0">
              <a:solidFill>
                <a:prstClr val="black"/>
              </a:solidFill>
              <a:latin typeface="Times New Roman"/>
              <a:cs typeface="Times New Roman"/>
            </a:endParaRPr>
          </a:p>
          <a:p>
            <a:pPr marL="527685" marR="5080" lvl="0" indent="-515620" defTabSz="457200">
              <a:lnSpc>
                <a:spcPts val="3020"/>
              </a:lnSpc>
              <a:spcBef>
                <a:spcPts val="1045"/>
              </a:spcBef>
              <a:spcAft>
                <a:spcPts val="0"/>
              </a:spcAft>
              <a:buClrTx/>
              <a:buSzTx/>
              <a:buFontTx/>
              <a:buAutoNum type="arabicPeriod"/>
              <a:tabLst>
                <a:tab pos="527685" algn="l"/>
                <a:tab pos="528320" algn="l"/>
              </a:tabLst>
            </a:pPr>
            <a:r>
              <a:rPr lang="en-GB" sz="2800" spc="-20" dirty="0">
                <a:solidFill>
                  <a:prstClr val="black"/>
                </a:solidFill>
                <a:latin typeface="Times New Roman"/>
                <a:cs typeface="Times New Roman"/>
              </a:rPr>
              <a:t>Two-dimensional</a:t>
            </a:r>
            <a:r>
              <a:rPr lang="en-GB" sz="2800" spc="10" dirty="0">
                <a:solidFill>
                  <a:prstClr val="black"/>
                </a:solidFill>
                <a:latin typeface="Times New Roman"/>
                <a:cs typeface="Times New Roman"/>
              </a:rPr>
              <a:t> </a:t>
            </a:r>
            <a:r>
              <a:rPr lang="en-GB" sz="2800" spc="-5" dirty="0">
                <a:solidFill>
                  <a:prstClr val="black"/>
                </a:solidFill>
                <a:latin typeface="Times New Roman"/>
                <a:cs typeface="Times New Roman"/>
              </a:rPr>
              <a:t>(pass-fail,</a:t>
            </a:r>
            <a:r>
              <a:rPr lang="en-GB" sz="2800" spc="5" dirty="0">
                <a:solidFill>
                  <a:prstClr val="black"/>
                </a:solidFill>
                <a:latin typeface="Times New Roman"/>
                <a:cs typeface="Times New Roman"/>
              </a:rPr>
              <a:t> </a:t>
            </a:r>
            <a:r>
              <a:rPr lang="en-GB" sz="2800" spc="-10" dirty="0">
                <a:solidFill>
                  <a:prstClr val="black"/>
                </a:solidFill>
                <a:latin typeface="Times New Roman"/>
                <a:cs typeface="Times New Roman"/>
              </a:rPr>
              <a:t>satisfactory-unsatisfactory,</a:t>
            </a:r>
            <a:r>
              <a:rPr lang="en-GB" sz="2800" spc="-20" dirty="0">
                <a:solidFill>
                  <a:prstClr val="black"/>
                </a:solidFill>
                <a:latin typeface="Times New Roman"/>
                <a:cs typeface="Times New Roman"/>
              </a:rPr>
              <a:t> </a:t>
            </a:r>
            <a:r>
              <a:rPr lang="en-GB" sz="2800" dirty="0">
                <a:solidFill>
                  <a:prstClr val="black"/>
                </a:solidFill>
                <a:latin typeface="Times New Roman"/>
                <a:cs typeface="Times New Roman"/>
              </a:rPr>
              <a:t>credit-no </a:t>
            </a:r>
            <a:r>
              <a:rPr lang="en-GB" sz="2800" spc="-685" dirty="0">
                <a:solidFill>
                  <a:prstClr val="black"/>
                </a:solidFill>
                <a:latin typeface="Times New Roman"/>
                <a:cs typeface="Times New Roman"/>
              </a:rPr>
              <a:t> </a:t>
            </a:r>
            <a:r>
              <a:rPr lang="en-GB" sz="2800" spc="-5" dirty="0">
                <a:solidFill>
                  <a:prstClr val="black"/>
                </a:solidFill>
                <a:latin typeface="Times New Roman"/>
                <a:cs typeface="Times New Roman"/>
              </a:rPr>
              <a:t>credit,</a:t>
            </a:r>
            <a:r>
              <a:rPr lang="en-GB" sz="2800" spc="-10" dirty="0">
                <a:solidFill>
                  <a:prstClr val="black"/>
                </a:solidFill>
                <a:latin typeface="Times New Roman"/>
                <a:cs typeface="Times New Roman"/>
              </a:rPr>
              <a:t> </a:t>
            </a:r>
            <a:r>
              <a:rPr lang="en-GB" sz="2800" spc="-5" dirty="0">
                <a:solidFill>
                  <a:prstClr val="black"/>
                </a:solidFill>
                <a:latin typeface="Times New Roman"/>
                <a:cs typeface="Times New Roman"/>
              </a:rPr>
              <a:t>met-not</a:t>
            </a:r>
            <a:r>
              <a:rPr lang="en-GB" sz="2800" dirty="0">
                <a:solidFill>
                  <a:prstClr val="black"/>
                </a:solidFill>
                <a:latin typeface="Times New Roman"/>
                <a:cs typeface="Times New Roman"/>
              </a:rPr>
              <a:t> </a:t>
            </a:r>
            <a:r>
              <a:rPr lang="en-GB" sz="2800" spc="-10" dirty="0">
                <a:solidFill>
                  <a:prstClr val="black"/>
                </a:solidFill>
                <a:latin typeface="Times New Roman"/>
                <a:cs typeface="Times New Roman"/>
              </a:rPr>
              <a:t>met)</a:t>
            </a:r>
            <a:endParaRPr lang="en-GB" sz="2800" dirty="0">
              <a:solidFill>
                <a:prstClr val="black"/>
              </a:solidFill>
              <a:latin typeface="Times New Roman"/>
              <a:cs typeface="Times New Roman"/>
            </a:endParaRPr>
          </a:p>
          <a:p>
            <a:pPr marL="527685" lvl="0" indent="-515620" defTabSz="457200">
              <a:lnSpc>
                <a:spcPct val="100000"/>
              </a:lnSpc>
              <a:spcBef>
                <a:spcPts val="635"/>
              </a:spcBef>
              <a:spcAft>
                <a:spcPts val="0"/>
              </a:spcAft>
              <a:buClrTx/>
              <a:buSzTx/>
              <a:buFontTx/>
              <a:buAutoNum type="arabicPeriod"/>
              <a:tabLst>
                <a:tab pos="527685" algn="l"/>
                <a:tab pos="528320" algn="l"/>
              </a:tabLst>
            </a:pPr>
            <a:r>
              <a:rPr lang="en-GB" sz="2800" spc="-10" dirty="0">
                <a:solidFill>
                  <a:prstClr val="black"/>
                </a:solidFill>
                <a:latin typeface="Times New Roman"/>
                <a:cs typeface="Times New Roman"/>
              </a:rPr>
              <a:t>Grad</a:t>
            </a:r>
            <a:r>
              <a:rPr lang="en-GB" sz="2800" spc="-5" dirty="0">
                <a:solidFill>
                  <a:prstClr val="black"/>
                </a:solidFill>
                <a:latin typeface="Times New Roman"/>
                <a:cs typeface="Times New Roman"/>
              </a:rPr>
              <a:t>e</a:t>
            </a:r>
            <a:r>
              <a:rPr lang="en-GB" sz="2800" spc="5" dirty="0">
                <a:solidFill>
                  <a:prstClr val="black"/>
                </a:solidFill>
                <a:latin typeface="Times New Roman"/>
                <a:cs typeface="Times New Roman"/>
              </a:rPr>
              <a:t> </a:t>
            </a:r>
            <a:r>
              <a:rPr lang="en-GB" sz="2800" spc="-10" dirty="0">
                <a:solidFill>
                  <a:prstClr val="black"/>
                </a:solidFill>
                <a:latin typeface="Times New Roman"/>
                <a:cs typeface="Times New Roman"/>
              </a:rPr>
              <a:t>P</a:t>
            </a:r>
            <a:r>
              <a:rPr lang="en-GB" sz="2800" dirty="0">
                <a:solidFill>
                  <a:prstClr val="black"/>
                </a:solidFill>
                <a:latin typeface="Times New Roman"/>
                <a:cs typeface="Times New Roman"/>
              </a:rPr>
              <a:t>o</a:t>
            </a:r>
            <a:r>
              <a:rPr lang="en-GB" sz="2800" spc="-5" dirty="0">
                <a:solidFill>
                  <a:prstClr val="black"/>
                </a:solidFill>
                <a:latin typeface="Times New Roman"/>
                <a:cs typeface="Times New Roman"/>
              </a:rPr>
              <a:t>i</a:t>
            </a:r>
            <a:r>
              <a:rPr lang="en-GB" sz="2800" dirty="0">
                <a:solidFill>
                  <a:prstClr val="black"/>
                </a:solidFill>
                <a:latin typeface="Times New Roman"/>
                <a:cs typeface="Times New Roman"/>
              </a:rPr>
              <a:t>n</a:t>
            </a:r>
            <a:r>
              <a:rPr lang="en-GB" sz="2800" spc="-5" dirty="0">
                <a:solidFill>
                  <a:prstClr val="black"/>
                </a:solidFill>
                <a:latin typeface="Times New Roman"/>
                <a:cs typeface="Times New Roman"/>
              </a:rPr>
              <a:t>t</a:t>
            </a:r>
            <a:r>
              <a:rPr lang="en-GB" sz="2800" spc="-165" dirty="0">
                <a:solidFill>
                  <a:prstClr val="black"/>
                </a:solidFill>
                <a:latin typeface="Times New Roman"/>
                <a:cs typeface="Times New Roman"/>
              </a:rPr>
              <a:t> </a:t>
            </a:r>
            <a:r>
              <a:rPr lang="en-GB" sz="2800" spc="-210" dirty="0">
                <a:solidFill>
                  <a:prstClr val="black"/>
                </a:solidFill>
                <a:latin typeface="Times New Roman"/>
                <a:cs typeface="Times New Roman"/>
              </a:rPr>
              <a:t>A</a:t>
            </a:r>
            <a:r>
              <a:rPr lang="en-GB" sz="2800" spc="-5" dirty="0">
                <a:solidFill>
                  <a:prstClr val="black"/>
                </a:solidFill>
                <a:latin typeface="Times New Roman"/>
                <a:cs typeface="Times New Roman"/>
              </a:rPr>
              <a:t>verage</a:t>
            </a:r>
            <a:endParaRPr lang="en-GB" sz="2800" dirty="0">
              <a:solidFill>
                <a:prstClr val="black"/>
              </a:solidFill>
              <a:latin typeface="Times New Roman"/>
              <a:cs typeface="Times New Roman"/>
            </a:endParaRPr>
          </a:p>
          <a:p>
            <a:endParaRPr lang="en-US" dirty="0"/>
          </a:p>
        </p:txBody>
      </p:sp>
    </p:spTree>
    <p:extLst>
      <p:ext uri="{BB962C8B-B14F-4D97-AF65-F5344CB8AC3E}">
        <p14:creationId xmlns:p14="http://schemas.microsoft.com/office/powerpoint/2010/main" val="618336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spc="-155" dirty="0">
                <a:solidFill>
                  <a:srgbClr val="FF0000"/>
                </a:solidFill>
                <a:latin typeface="Times New Roman" pitchFamily="18" charset="0"/>
                <a:cs typeface="Times New Roman" pitchFamily="18" charset="0"/>
              </a:rPr>
              <a:t>Types</a:t>
            </a:r>
            <a:r>
              <a:rPr lang="en-US" sz="3600" spc="-80" dirty="0">
                <a:solidFill>
                  <a:srgbClr val="FF0000"/>
                </a:solidFill>
                <a:latin typeface="Times New Roman" pitchFamily="18" charset="0"/>
                <a:cs typeface="Times New Roman" pitchFamily="18" charset="0"/>
              </a:rPr>
              <a:t> </a:t>
            </a:r>
            <a:r>
              <a:rPr lang="en-US" sz="3600" spc="-150" dirty="0">
                <a:solidFill>
                  <a:srgbClr val="FF0000"/>
                </a:solidFill>
                <a:latin typeface="Times New Roman" pitchFamily="18" charset="0"/>
                <a:cs typeface="Times New Roman" pitchFamily="18" charset="0"/>
              </a:rPr>
              <a:t>of</a:t>
            </a:r>
            <a:r>
              <a:rPr lang="en-US" sz="3600" spc="-95" dirty="0">
                <a:solidFill>
                  <a:srgbClr val="FF0000"/>
                </a:solidFill>
                <a:latin typeface="Times New Roman" pitchFamily="18" charset="0"/>
                <a:cs typeface="Times New Roman" pitchFamily="18" charset="0"/>
              </a:rPr>
              <a:t> </a:t>
            </a:r>
            <a:r>
              <a:rPr lang="en-US" sz="3600" spc="-155" dirty="0">
                <a:solidFill>
                  <a:srgbClr val="FF0000"/>
                </a:solidFill>
                <a:latin typeface="Times New Roman" pitchFamily="18" charset="0"/>
                <a:cs typeface="Times New Roman" pitchFamily="18" charset="0"/>
              </a:rPr>
              <a:t>grading</a:t>
            </a:r>
            <a:r>
              <a:rPr lang="en-US" sz="3600" spc="-80" dirty="0">
                <a:solidFill>
                  <a:srgbClr val="FF0000"/>
                </a:solidFill>
                <a:latin typeface="Times New Roman" pitchFamily="18" charset="0"/>
                <a:cs typeface="Times New Roman" pitchFamily="18" charset="0"/>
              </a:rPr>
              <a:t> </a:t>
            </a:r>
            <a:r>
              <a:rPr lang="en-US" sz="3600" spc="-155" dirty="0" err="1">
                <a:solidFill>
                  <a:srgbClr val="FF0000"/>
                </a:solidFill>
                <a:latin typeface="Times New Roman" pitchFamily="18" charset="0"/>
                <a:cs typeface="Times New Roman" pitchFamily="18" charset="0"/>
              </a:rPr>
              <a:t>systems.</a:t>
            </a:r>
            <a:r>
              <a:rPr lang="en-US" sz="3600" spc="-75" dirty="0" err="1">
                <a:solidFill>
                  <a:srgbClr val="FF0000"/>
                </a:solidFill>
                <a:latin typeface="Times New Roman" pitchFamily="18" charset="0"/>
                <a:cs typeface="Times New Roman" pitchFamily="18" charset="0"/>
              </a:rPr>
              <a:t>Cont</a:t>
            </a:r>
            <a:r>
              <a:rPr lang="en-US" sz="3600" spc="-75" dirty="0">
                <a:solidFill>
                  <a:srgbClr val="FF0000"/>
                </a:solidFill>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normAutofit fontScale="92500" lnSpcReduction="10000"/>
          </a:bodyPr>
          <a:lstStyle/>
          <a:p>
            <a:pPr marL="295275" lvl="0" indent="-283210" algn="just" defTabSz="457200">
              <a:lnSpc>
                <a:spcPct val="150000"/>
              </a:lnSpc>
              <a:spcBef>
                <a:spcPts val="740"/>
              </a:spcBef>
              <a:spcAft>
                <a:spcPts val="0"/>
              </a:spcAft>
              <a:buClrTx/>
              <a:buSzPct val="96428"/>
              <a:buFont typeface="Wingdings"/>
              <a:buChar char=""/>
              <a:tabLst>
                <a:tab pos="295910" algn="l"/>
              </a:tabLst>
            </a:pPr>
            <a:r>
              <a:rPr lang="en-GB" sz="2800" b="1" i="1" spc="-5" dirty="0">
                <a:solidFill>
                  <a:srgbClr val="FF0000"/>
                </a:solidFill>
                <a:uFill>
                  <a:solidFill>
                    <a:srgbClr val="000000"/>
                  </a:solidFill>
                </a:uFill>
                <a:latin typeface="Times New Roman"/>
                <a:cs typeface="Times New Roman"/>
              </a:rPr>
              <a:t>Letter</a:t>
            </a:r>
            <a:r>
              <a:rPr lang="en-GB" sz="2800" b="1" i="1" spc="-35" dirty="0">
                <a:solidFill>
                  <a:srgbClr val="FF0000"/>
                </a:solidFill>
                <a:uFill>
                  <a:solidFill>
                    <a:srgbClr val="000000"/>
                  </a:solidFill>
                </a:uFill>
                <a:latin typeface="Times New Roman"/>
                <a:cs typeface="Times New Roman"/>
              </a:rPr>
              <a:t> </a:t>
            </a:r>
            <a:r>
              <a:rPr lang="en-GB" sz="2800" b="1" i="1" spc="-5" dirty="0">
                <a:solidFill>
                  <a:srgbClr val="FF0000"/>
                </a:solidFill>
                <a:uFill>
                  <a:solidFill>
                    <a:srgbClr val="000000"/>
                  </a:solidFill>
                </a:uFill>
                <a:latin typeface="Times New Roman"/>
                <a:cs typeface="Times New Roman"/>
              </a:rPr>
              <a:t>System</a:t>
            </a:r>
            <a:r>
              <a:rPr lang="en-GB" sz="2800" b="1" i="1" spc="-35" dirty="0">
                <a:solidFill>
                  <a:srgbClr val="FF0000"/>
                </a:solidFill>
                <a:latin typeface="Times New Roman"/>
                <a:cs typeface="Times New Roman"/>
              </a:rPr>
              <a:t> </a:t>
            </a:r>
            <a:r>
              <a:rPr lang="en-GB" sz="2800" spc="-5" dirty="0">
                <a:solidFill>
                  <a:srgbClr val="FF0000"/>
                </a:solidFill>
                <a:latin typeface="Times New Roman"/>
                <a:cs typeface="Times New Roman"/>
              </a:rPr>
              <a:t>:</a:t>
            </a:r>
            <a:endParaRPr lang="en-GB" sz="2800" dirty="0">
              <a:solidFill>
                <a:srgbClr val="FF0000"/>
              </a:solidFill>
              <a:latin typeface="Times New Roman"/>
              <a:cs typeface="Times New Roman"/>
            </a:endParaRPr>
          </a:p>
          <a:p>
            <a:pPr marL="12065" marR="5080" lvl="0" indent="0" algn="just" defTabSz="457200">
              <a:lnSpc>
                <a:spcPct val="150000"/>
              </a:lnSpc>
              <a:spcBef>
                <a:spcPts val="1265"/>
              </a:spcBef>
              <a:spcAft>
                <a:spcPts val="0"/>
              </a:spcAft>
              <a:buClrTx/>
              <a:buSzPct val="116666"/>
              <a:buNone/>
              <a:tabLst>
                <a:tab pos="1464945" algn="l"/>
                <a:tab pos="1465580" algn="l"/>
              </a:tabLst>
            </a:pPr>
            <a:r>
              <a:rPr lang="en-GB" sz="2400" spc="-5" dirty="0">
                <a:solidFill>
                  <a:prstClr val="black"/>
                </a:solidFill>
                <a:latin typeface="Times New Roman"/>
                <a:cs typeface="Times New Roman"/>
              </a:rPr>
              <a:t>Letter </a:t>
            </a:r>
            <a:r>
              <a:rPr lang="en-GB" sz="2400" dirty="0">
                <a:solidFill>
                  <a:prstClr val="black"/>
                </a:solidFill>
                <a:latin typeface="Times New Roman"/>
                <a:cs typeface="Times New Roman"/>
              </a:rPr>
              <a:t>grades </a:t>
            </a:r>
            <a:r>
              <a:rPr lang="en-GB" sz="2400" spc="-5" dirty="0">
                <a:solidFill>
                  <a:prstClr val="black"/>
                </a:solidFill>
                <a:latin typeface="Times New Roman"/>
                <a:cs typeface="Times New Roman"/>
              </a:rPr>
              <a:t>follow </a:t>
            </a:r>
            <a:r>
              <a:rPr lang="en-GB" sz="2400" dirty="0">
                <a:solidFill>
                  <a:prstClr val="black"/>
                </a:solidFill>
                <a:latin typeface="Times New Roman"/>
                <a:cs typeface="Times New Roman"/>
              </a:rPr>
              <a:t>a </a:t>
            </a:r>
            <a:r>
              <a:rPr lang="en-GB" sz="2400" spc="-5" dirty="0">
                <a:solidFill>
                  <a:prstClr val="black"/>
                </a:solidFill>
                <a:latin typeface="Times New Roman"/>
                <a:cs typeface="Times New Roman"/>
              </a:rPr>
              <a:t>five-point </a:t>
            </a:r>
            <a:r>
              <a:rPr lang="en-GB" sz="2400" spc="-10" dirty="0">
                <a:solidFill>
                  <a:prstClr val="black"/>
                </a:solidFill>
                <a:latin typeface="Times New Roman"/>
                <a:cs typeface="Times New Roman"/>
              </a:rPr>
              <a:t>system, using </a:t>
            </a:r>
            <a:r>
              <a:rPr lang="en-GB" sz="2400" spc="-5" dirty="0">
                <a:solidFill>
                  <a:prstClr val="black"/>
                </a:solidFill>
                <a:latin typeface="Times New Roman"/>
                <a:cs typeface="Times New Roman"/>
              </a:rPr>
              <a:t>the </a:t>
            </a:r>
            <a:r>
              <a:rPr lang="en-GB" sz="2400" spc="-10" dirty="0">
                <a:solidFill>
                  <a:srgbClr val="0070C0"/>
                </a:solidFill>
                <a:latin typeface="Times New Roman"/>
                <a:cs typeface="Times New Roman"/>
              </a:rPr>
              <a:t>letters A, B, C, </a:t>
            </a:r>
            <a:r>
              <a:rPr lang="en-GB" sz="2400" dirty="0">
                <a:solidFill>
                  <a:srgbClr val="0070C0"/>
                </a:solidFill>
                <a:latin typeface="Times New Roman"/>
                <a:cs typeface="Times New Roman"/>
              </a:rPr>
              <a:t>D </a:t>
            </a:r>
            <a:r>
              <a:rPr lang="en-GB" sz="2400" spc="-10" dirty="0">
                <a:solidFill>
                  <a:srgbClr val="0070C0"/>
                </a:solidFill>
                <a:latin typeface="Times New Roman"/>
                <a:cs typeface="Times New Roman"/>
              </a:rPr>
              <a:t>and </a:t>
            </a:r>
            <a:r>
              <a:rPr lang="en-GB" sz="2400" spc="-585" dirty="0">
                <a:solidFill>
                  <a:srgbClr val="0070C0"/>
                </a:solidFill>
                <a:latin typeface="Times New Roman"/>
                <a:cs typeface="Times New Roman"/>
              </a:rPr>
              <a:t> </a:t>
            </a:r>
            <a:r>
              <a:rPr lang="en-GB" sz="2400" dirty="0">
                <a:solidFill>
                  <a:srgbClr val="0070C0"/>
                </a:solidFill>
                <a:latin typeface="Times New Roman"/>
                <a:cs typeface="Times New Roman"/>
              </a:rPr>
              <a:t>E/F </a:t>
            </a:r>
            <a:r>
              <a:rPr lang="en-GB" sz="2400" spc="-5" dirty="0">
                <a:solidFill>
                  <a:prstClr val="black"/>
                </a:solidFill>
                <a:latin typeface="Times New Roman"/>
                <a:cs typeface="Times New Roman"/>
              </a:rPr>
              <a:t>which </a:t>
            </a:r>
            <a:r>
              <a:rPr lang="en-GB" sz="2400" spc="-10" dirty="0">
                <a:solidFill>
                  <a:prstClr val="black"/>
                </a:solidFill>
                <a:latin typeface="Times New Roman"/>
                <a:cs typeface="Times New Roman"/>
              </a:rPr>
              <a:t>may </a:t>
            </a:r>
            <a:r>
              <a:rPr lang="en-GB" sz="2400" dirty="0">
                <a:solidFill>
                  <a:prstClr val="black"/>
                </a:solidFill>
                <a:latin typeface="Times New Roman"/>
                <a:cs typeface="Times New Roman"/>
              </a:rPr>
              <a:t>also be </a:t>
            </a:r>
            <a:r>
              <a:rPr lang="en-GB" sz="2400" spc="-5" dirty="0">
                <a:solidFill>
                  <a:prstClr val="black"/>
                </a:solidFill>
                <a:latin typeface="Times New Roman"/>
                <a:cs typeface="Times New Roman"/>
              </a:rPr>
              <a:t>combined with “+” and </a:t>
            </a:r>
            <a:r>
              <a:rPr lang="en-GB" sz="2400" dirty="0">
                <a:solidFill>
                  <a:prstClr val="black"/>
                </a:solidFill>
                <a:latin typeface="Times New Roman"/>
                <a:cs typeface="Times New Roman"/>
              </a:rPr>
              <a:t>“-” </a:t>
            </a:r>
            <a:r>
              <a:rPr lang="en-GB" sz="2400" spc="-5" dirty="0">
                <a:solidFill>
                  <a:prstClr val="black"/>
                </a:solidFill>
                <a:latin typeface="Times New Roman"/>
                <a:cs typeface="Times New Roman"/>
              </a:rPr>
              <a:t>with </a:t>
            </a:r>
            <a:r>
              <a:rPr lang="en-GB" sz="2400" dirty="0">
                <a:solidFill>
                  <a:prstClr val="black"/>
                </a:solidFill>
                <a:latin typeface="Times New Roman"/>
                <a:cs typeface="Times New Roman"/>
              </a:rPr>
              <a:t>A </a:t>
            </a:r>
            <a:r>
              <a:rPr lang="en-GB" sz="2400" spc="-5" dirty="0">
                <a:solidFill>
                  <a:prstClr val="black"/>
                </a:solidFill>
                <a:latin typeface="Times New Roman"/>
                <a:cs typeface="Times New Roman"/>
              </a:rPr>
              <a:t>indicating excellent, </a:t>
            </a:r>
            <a:r>
              <a:rPr lang="en-GB" sz="2400" dirty="0">
                <a:solidFill>
                  <a:prstClr val="black"/>
                </a:solidFill>
                <a:latin typeface="Times New Roman"/>
                <a:cs typeface="Times New Roman"/>
              </a:rPr>
              <a:t>C </a:t>
            </a:r>
            <a:r>
              <a:rPr lang="en-GB" sz="2400" spc="5" dirty="0">
                <a:solidFill>
                  <a:prstClr val="black"/>
                </a:solidFill>
                <a:latin typeface="Times New Roman"/>
                <a:cs typeface="Times New Roman"/>
              </a:rPr>
              <a:t> </a:t>
            </a:r>
            <a:r>
              <a:rPr lang="en-GB" sz="2400" dirty="0">
                <a:solidFill>
                  <a:prstClr val="black"/>
                </a:solidFill>
                <a:latin typeface="Times New Roman"/>
                <a:cs typeface="Times New Roman"/>
              </a:rPr>
              <a:t>indicating</a:t>
            </a:r>
            <a:r>
              <a:rPr lang="en-GB" sz="2400" spc="-40" dirty="0">
                <a:solidFill>
                  <a:prstClr val="black"/>
                </a:solidFill>
                <a:latin typeface="Times New Roman"/>
                <a:cs typeface="Times New Roman"/>
              </a:rPr>
              <a:t> </a:t>
            </a:r>
            <a:r>
              <a:rPr lang="en-GB" sz="2400" dirty="0">
                <a:solidFill>
                  <a:prstClr val="black"/>
                </a:solidFill>
                <a:latin typeface="Times New Roman"/>
                <a:cs typeface="Times New Roman"/>
              </a:rPr>
              <a:t>average</a:t>
            </a:r>
            <a:r>
              <a:rPr lang="en-GB" sz="2400" spc="-20" dirty="0">
                <a:solidFill>
                  <a:prstClr val="black"/>
                </a:solidFill>
                <a:latin typeface="Times New Roman"/>
                <a:cs typeface="Times New Roman"/>
              </a:rPr>
              <a:t> </a:t>
            </a:r>
            <a:r>
              <a:rPr lang="en-GB" sz="2400" dirty="0">
                <a:solidFill>
                  <a:prstClr val="black"/>
                </a:solidFill>
                <a:latin typeface="Times New Roman"/>
                <a:cs typeface="Times New Roman"/>
              </a:rPr>
              <a:t>and</a:t>
            </a:r>
            <a:r>
              <a:rPr lang="en-GB" sz="2400" spc="-10" dirty="0">
                <a:solidFill>
                  <a:prstClr val="black"/>
                </a:solidFill>
                <a:latin typeface="Times New Roman"/>
                <a:cs typeface="Times New Roman"/>
              </a:rPr>
              <a:t> </a:t>
            </a:r>
            <a:r>
              <a:rPr lang="en-GB" sz="2400" dirty="0">
                <a:solidFill>
                  <a:prstClr val="black"/>
                </a:solidFill>
                <a:latin typeface="Times New Roman"/>
                <a:cs typeface="Times New Roman"/>
              </a:rPr>
              <a:t>E/F</a:t>
            </a:r>
            <a:r>
              <a:rPr lang="en-GB" sz="2400" spc="-10" dirty="0">
                <a:solidFill>
                  <a:prstClr val="black"/>
                </a:solidFill>
                <a:latin typeface="Times New Roman"/>
                <a:cs typeface="Times New Roman"/>
              </a:rPr>
              <a:t> </a:t>
            </a:r>
            <a:r>
              <a:rPr lang="en-GB" sz="2400" dirty="0">
                <a:solidFill>
                  <a:prstClr val="black"/>
                </a:solidFill>
                <a:latin typeface="Times New Roman"/>
                <a:cs typeface="Times New Roman"/>
              </a:rPr>
              <a:t>indicating</a:t>
            </a:r>
            <a:r>
              <a:rPr lang="en-GB" sz="2400" spc="-35" dirty="0">
                <a:solidFill>
                  <a:prstClr val="black"/>
                </a:solidFill>
                <a:latin typeface="Times New Roman"/>
                <a:cs typeface="Times New Roman"/>
              </a:rPr>
              <a:t> </a:t>
            </a:r>
            <a:r>
              <a:rPr lang="en-GB" sz="2400" dirty="0">
                <a:solidFill>
                  <a:prstClr val="black"/>
                </a:solidFill>
                <a:latin typeface="Times New Roman"/>
                <a:cs typeface="Times New Roman"/>
              </a:rPr>
              <a:t>failing.</a:t>
            </a:r>
          </a:p>
          <a:p>
            <a:pPr marL="295275" lvl="0" indent="-283210" algn="just" defTabSz="457200">
              <a:lnSpc>
                <a:spcPct val="150000"/>
              </a:lnSpc>
              <a:spcBef>
                <a:spcPts val="0"/>
              </a:spcBef>
              <a:spcAft>
                <a:spcPts val="0"/>
              </a:spcAft>
              <a:buClrTx/>
              <a:buSzPct val="96428"/>
              <a:buFont typeface="Wingdings"/>
              <a:buChar char=""/>
              <a:tabLst>
                <a:tab pos="295910" algn="l"/>
              </a:tabLst>
            </a:pPr>
            <a:r>
              <a:rPr lang="en-GB" sz="2800" b="1" i="1" spc="-10" dirty="0">
                <a:solidFill>
                  <a:srgbClr val="FF0000"/>
                </a:solidFill>
                <a:uFill>
                  <a:solidFill>
                    <a:srgbClr val="000000"/>
                  </a:solidFill>
                </a:uFill>
                <a:latin typeface="Times New Roman"/>
                <a:cs typeface="Times New Roman"/>
              </a:rPr>
              <a:t>Use</a:t>
            </a:r>
            <a:r>
              <a:rPr lang="en-GB" sz="2800" b="1" i="1" spc="-20" dirty="0">
                <a:solidFill>
                  <a:srgbClr val="FF0000"/>
                </a:solidFill>
                <a:uFill>
                  <a:solidFill>
                    <a:srgbClr val="000000"/>
                  </a:solidFill>
                </a:uFill>
                <a:latin typeface="Times New Roman"/>
                <a:cs typeface="Times New Roman"/>
              </a:rPr>
              <a:t> </a:t>
            </a:r>
            <a:r>
              <a:rPr lang="en-GB" sz="2800" b="1" i="1" dirty="0">
                <a:solidFill>
                  <a:srgbClr val="FF0000"/>
                </a:solidFill>
                <a:uFill>
                  <a:solidFill>
                    <a:srgbClr val="000000"/>
                  </a:solidFill>
                </a:uFill>
                <a:latin typeface="Times New Roman"/>
                <a:cs typeface="Times New Roman"/>
              </a:rPr>
              <a:t>of</a:t>
            </a:r>
            <a:r>
              <a:rPr lang="en-GB" sz="2800" b="1" i="1" spc="-15" dirty="0">
                <a:solidFill>
                  <a:srgbClr val="FF0000"/>
                </a:solidFill>
                <a:uFill>
                  <a:solidFill>
                    <a:srgbClr val="000000"/>
                  </a:solidFill>
                </a:uFill>
                <a:latin typeface="Times New Roman"/>
                <a:cs typeface="Times New Roman"/>
              </a:rPr>
              <a:t> </a:t>
            </a:r>
            <a:r>
              <a:rPr lang="en-GB" sz="2800" b="1" i="1" spc="-5" dirty="0">
                <a:solidFill>
                  <a:srgbClr val="FF0000"/>
                </a:solidFill>
                <a:uFill>
                  <a:solidFill>
                    <a:srgbClr val="000000"/>
                  </a:solidFill>
                </a:uFill>
                <a:latin typeface="Times New Roman"/>
                <a:cs typeface="Times New Roman"/>
              </a:rPr>
              <a:t>Integers</a:t>
            </a:r>
            <a:endParaRPr lang="en-GB" sz="2800" dirty="0">
              <a:solidFill>
                <a:srgbClr val="FF0000"/>
              </a:solidFill>
              <a:latin typeface="Times New Roman"/>
              <a:cs typeface="Times New Roman"/>
            </a:endParaRPr>
          </a:p>
          <a:p>
            <a:pPr marL="12065" marR="6350" lvl="0" indent="0" algn="just" defTabSz="457200">
              <a:lnSpc>
                <a:spcPct val="150000"/>
              </a:lnSpc>
              <a:spcBef>
                <a:spcPts val="1330"/>
              </a:spcBef>
              <a:spcAft>
                <a:spcPts val="0"/>
              </a:spcAft>
              <a:buClrTx/>
              <a:buSzPct val="116666"/>
              <a:buNone/>
              <a:tabLst>
                <a:tab pos="1129030" algn="l"/>
              </a:tabLst>
            </a:pPr>
            <a:r>
              <a:rPr lang="en-GB" sz="2400" dirty="0">
                <a:solidFill>
                  <a:prstClr val="black"/>
                </a:solidFill>
                <a:latin typeface="Times New Roman"/>
                <a:cs typeface="Times New Roman"/>
              </a:rPr>
              <a:t>It</a:t>
            </a:r>
            <a:r>
              <a:rPr lang="en-GB" sz="2400" spc="575" dirty="0">
                <a:solidFill>
                  <a:prstClr val="black"/>
                </a:solidFill>
                <a:latin typeface="Times New Roman"/>
                <a:cs typeface="Times New Roman"/>
              </a:rPr>
              <a:t> </a:t>
            </a:r>
            <a:r>
              <a:rPr lang="en-GB" sz="2400" dirty="0">
                <a:solidFill>
                  <a:prstClr val="black"/>
                </a:solidFill>
                <a:latin typeface="Times New Roman"/>
                <a:cs typeface="Times New Roman"/>
              </a:rPr>
              <a:t>uses</a:t>
            </a:r>
            <a:r>
              <a:rPr lang="en-GB" sz="2400" spc="575" dirty="0">
                <a:solidFill>
                  <a:prstClr val="black"/>
                </a:solidFill>
                <a:latin typeface="Times New Roman"/>
                <a:cs typeface="Times New Roman"/>
              </a:rPr>
              <a:t> </a:t>
            </a:r>
            <a:r>
              <a:rPr lang="en-GB" sz="2400" spc="-5" dirty="0">
                <a:solidFill>
                  <a:srgbClr val="0070C0"/>
                </a:solidFill>
                <a:latin typeface="Times New Roman"/>
                <a:cs typeface="Times New Roman"/>
              </a:rPr>
              <a:t>numbers</a:t>
            </a:r>
            <a:r>
              <a:rPr lang="en-GB" sz="2400" spc="575" dirty="0">
                <a:solidFill>
                  <a:prstClr val="black"/>
                </a:solidFill>
                <a:latin typeface="Times New Roman"/>
                <a:cs typeface="Times New Roman"/>
              </a:rPr>
              <a:t> </a:t>
            </a:r>
            <a:r>
              <a:rPr lang="en-GB" sz="2400" dirty="0">
                <a:solidFill>
                  <a:prstClr val="black"/>
                </a:solidFill>
                <a:latin typeface="Times New Roman"/>
                <a:cs typeface="Times New Roman"/>
              </a:rPr>
              <a:t>5,4,3,2,1</a:t>
            </a:r>
            <a:r>
              <a:rPr lang="en-GB" sz="2400" spc="570" dirty="0">
                <a:solidFill>
                  <a:prstClr val="black"/>
                </a:solidFill>
                <a:latin typeface="Times New Roman"/>
                <a:cs typeface="Times New Roman"/>
              </a:rPr>
              <a:t> </a:t>
            </a:r>
            <a:r>
              <a:rPr lang="en-GB" sz="2400" dirty="0">
                <a:solidFill>
                  <a:prstClr val="black"/>
                </a:solidFill>
                <a:latin typeface="Times New Roman"/>
                <a:cs typeface="Times New Roman"/>
              </a:rPr>
              <a:t>or</a:t>
            </a:r>
            <a:r>
              <a:rPr lang="en-GB" sz="2400" spc="575" dirty="0">
                <a:solidFill>
                  <a:prstClr val="black"/>
                </a:solidFill>
                <a:latin typeface="Times New Roman"/>
                <a:cs typeface="Times New Roman"/>
              </a:rPr>
              <a:t> </a:t>
            </a:r>
            <a:r>
              <a:rPr lang="en-GB" sz="2400" dirty="0">
                <a:solidFill>
                  <a:prstClr val="black"/>
                </a:solidFill>
                <a:latin typeface="Times New Roman"/>
                <a:cs typeface="Times New Roman"/>
              </a:rPr>
              <a:t>9</a:t>
            </a:r>
            <a:r>
              <a:rPr lang="en-GB" sz="2400" spc="570" dirty="0">
                <a:solidFill>
                  <a:prstClr val="black"/>
                </a:solidFill>
                <a:latin typeface="Times New Roman"/>
                <a:cs typeface="Times New Roman"/>
              </a:rPr>
              <a:t> </a:t>
            </a:r>
            <a:r>
              <a:rPr lang="en-GB" sz="2400" dirty="0">
                <a:solidFill>
                  <a:prstClr val="black"/>
                </a:solidFill>
                <a:latin typeface="Times New Roman"/>
                <a:cs typeface="Times New Roman"/>
              </a:rPr>
              <a:t>–</a:t>
            </a:r>
            <a:r>
              <a:rPr lang="en-GB" sz="2400" spc="570" dirty="0">
                <a:solidFill>
                  <a:prstClr val="black"/>
                </a:solidFill>
                <a:latin typeface="Times New Roman"/>
                <a:cs typeface="Times New Roman"/>
              </a:rPr>
              <a:t> </a:t>
            </a:r>
            <a:r>
              <a:rPr lang="en-GB" sz="2400" dirty="0">
                <a:solidFill>
                  <a:prstClr val="black"/>
                </a:solidFill>
                <a:latin typeface="Times New Roman"/>
                <a:cs typeface="Times New Roman"/>
              </a:rPr>
              <a:t>1.</a:t>
            </a:r>
            <a:r>
              <a:rPr lang="en-GB" sz="2400" spc="570" dirty="0">
                <a:solidFill>
                  <a:prstClr val="black"/>
                </a:solidFill>
                <a:latin typeface="Times New Roman"/>
                <a:cs typeface="Times New Roman"/>
              </a:rPr>
              <a:t> </a:t>
            </a:r>
            <a:r>
              <a:rPr lang="en-GB" sz="2400" dirty="0">
                <a:solidFill>
                  <a:prstClr val="black"/>
                </a:solidFill>
                <a:latin typeface="Times New Roman"/>
                <a:cs typeface="Times New Roman"/>
              </a:rPr>
              <a:t>Helps</a:t>
            </a:r>
            <a:r>
              <a:rPr lang="en-GB" sz="2400" spc="580" dirty="0">
                <a:solidFill>
                  <a:prstClr val="black"/>
                </a:solidFill>
                <a:latin typeface="Times New Roman"/>
                <a:cs typeface="Times New Roman"/>
              </a:rPr>
              <a:t> </a:t>
            </a:r>
            <a:r>
              <a:rPr lang="en-GB" sz="2400" spc="-5" dirty="0">
                <a:solidFill>
                  <a:prstClr val="black"/>
                </a:solidFill>
                <a:latin typeface="Times New Roman"/>
                <a:cs typeface="Times New Roman"/>
              </a:rPr>
              <a:t>make</a:t>
            </a:r>
            <a:r>
              <a:rPr lang="en-GB" sz="2400" spc="575" dirty="0">
                <a:solidFill>
                  <a:prstClr val="black"/>
                </a:solidFill>
                <a:latin typeface="Times New Roman"/>
                <a:cs typeface="Times New Roman"/>
              </a:rPr>
              <a:t> </a:t>
            </a:r>
            <a:r>
              <a:rPr lang="en-GB" sz="2400" dirty="0">
                <a:solidFill>
                  <a:prstClr val="black"/>
                </a:solidFill>
                <a:latin typeface="Times New Roman"/>
                <a:cs typeface="Times New Roman"/>
              </a:rPr>
              <a:t>grades</a:t>
            </a:r>
            <a:r>
              <a:rPr lang="en-GB" sz="2400" spc="575" dirty="0">
                <a:solidFill>
                  <a:prstClr val="black"/>
                </a:solidFill>
                <a:latin typeface="Times New Roman"/>
                <a:cs typeface="Times New Roman"/>
              </a:rPr>
              <a:t> </a:t>
            </a:r>
            <a:r>
              <a:rPr lang="en-GB" sz="2400" spc="-5" dirty="0">
                <a:solidFill>
                  <a:prstClr val="black"/>
                </a:solidFill>
                <a:latin typeface="Times New Roman"/>
                <a:cs typeface="Times New Roman"/>
              </a:rPr>
              <a:t>more</a:t>
            </a:r>
            <a:r>
              <a:rPr lang="en-GB" sz="2400" spc="575" dirty="0">
                <a:solidFill>
                  <a:prstClr val="black"/>
                </a:solidFill>
                <a:latin typeface="Times New Roman"/>
                <a:cs typeface="Times New Roman"/>
              </a:rPr>
              <a:t> </a:t>
            </a:r>
            <a:r>
              <a:rPr lang="en-GB" sz="2400" spc="-5" dirty="0">
                <a:solidFill>
                  <a:prstClr val="black"/>
                </a:solidFill>
                <a:latin typeface="Times New Roman"/>
                <a:cs typeface="Times New Roman"/>
              </a:rPr>
              <a:t>accurate </a:t>
            </a:r>
            <a:r>
              <a:rPr lang="en-GB" sz="2400" spc="-590" dirty="0">
                <a:solidFill>
                  <a:prstClr val="black"/>
                </a:solidFill>
                <a:latin typeface="Times New Roman"/>
                <a:cs typeface="Times New Roman"/>
              </a:rPr>
              <a:t> </a:t>
            </a:r>
            <a:r>
              <a:rPr lang="en-GB" sz="2400" dirty="0">
                <a:solidFill>
                  <a:prstClr val="black"/>
                </a:solidFill>
                <a:latin typeface="Times New Roman"/>
                <a:cs typeface="Times New Roman"/>
              </a:rPr>
              <a:t>reflections</a:t>
            </a:r>
            <a:r>
              <a:rPr lang="en-GB" sz="2400" spc="-30" dirty="0">
                <a:solidFill>
                  <a:prstClr val="black"/>
                </a:solidFill>
                <a:latin typeface="Times New Roman"/>
                <a:cs typeface="Times New Roman"/>
              </a:rPr>
              <a:t> </a:t>
            </a:r>
            <a:r>
              <a:rPr lang="en-GB" sz="2400" dirty="0">
                <a:solidFill>
                  <a:prstClr val="black"/>
                </a:solidFill>
                <a:latin typeface="Times New Roman"/>
                <a:cs typeface="Times New Roman"/>
              </a:rPr>
              <a:t>of</a:t>
            </a:r>
            <a:r>
              <a:rPr lang="en-GB" sz="2400" spc="-10" dirty="0">
                <a:solidFill>
                  <a:prstClr val="black"/>
                </a:solidFill>
                <a:latin typeface="Times New Roman"/>
                <a:cs typeface="Times New Roman"/>
              </a:rPr>
              <a:t> </a:t>
            </a:r>
            <a:r>
              <a:rPr lang="en-GB" sz="2400" spc="-5" dirty="0">
                <a:solidFill>
                  <a:prstClr val="black"/>
                </a:solidFill>
                <a:latin typeface="Times New Roman"/>
                <a:cs typeface="Times New Roman"/>
              </a:rPr>
              <a:t>what</a:t>
            </a:r>
            <a:r>
              <a:rPr lang="en-GB" sz="2400" spc="5" dirty="0">
                <a:solidFill>
                  <a:prstClr val="black"/>
                </a:solidFill>
                <a:latin typeface="Times New Roman"/>
                <a:cs typeface="Times New Roman"/>
              </a:rPr>
              <a:t> </a:t>
            </a:r>
            <a:r>
              <a:rPr lang="en-GB" sz="2400" spc="-5" dirty="0">
                <a:solidFill>
                  <a:prstClr val="black"/>
                </a:solidFill>
                <a:latin typeface="Times New Roman"/>
                <a:cs typeface="Times New Roman"/>
              </a:rPr>
              <a:t>students</a:t>
            </a:r>
            <a:r>
              <a:rPr lang="en-GB" sz="2400" spc="-15" dirty="0">
                <a:solidFill>
                  <a:prstClr val="black"/>
                </a:solidFill>
                <a:latin typeface="Times New Roman"/>
                <a:cs typeface="Times New Roman"/>
              </a:rPr>
              <a:t> </a:t>
            </a:r>
            <a:r>
              <a:rPr lang="en-GB" sz="2400" dirty="0">
                <a:solidFill>
                  <a:prstClr val="black"/>
                </a:solidFill>
                <a:latin typeface="Times New Roman"/>
                <a:cs typeface="Times New Roman"/>
              </a:rPr>
              <a:t>have</a:t>
            </a:r>
            <a:r>
              <a:rPr lang="en-GB" sz="2400" spc="-10" dirty="0">
                <a:solidFill>
                  <a:prstClr val="black"/>
                </a:solidFill>
                <a:latin typeface="Times New Roman"/>
                <a:cs typeface="Times New Roman"/>
              </a:rPr>
              <a:t> </a:t>
            </a:r>
            <a:r>
              <a:rPr lang="en-GB" sz="2400" dirty="0">
                <a:solidFill>
                  <a:prstClr val="black"/>
                </a:solidFill>
                <a:latin typeface="Times New Roman"/>
                <a:cs typeface="Times New Roman"/>
              </a:rPr>
              <a:t>learned</a:t>
            </a:r>
            <a:r>
              <a:rPr lang="en-GB" sz="2400" spc="-20" dirty="0">
                <a:solidFill>
                  <a:prstClr val="black"/>
                </a:solidFill>
                <a:latin typeface="Times New Roman"/>
                <a:cs typeface="Times New Roman"/>
              </a:rPr>
              <a:t> </a:t>
            </a:r>
            <a:r>
              <a:rPr lang="en-GB" sz="2400" dirty="0">
                <a:solidFill>
                  <a:prstClr val="black"/>
                </a:solidFill>
                <a:latin typeface="Times New Roman"/>
                <a:cs typeface="Times New Roman"/>
              </a:rPr>
              <a:t>and</a:t>
            </a:r>
            <a:r>
              <a:rPr lang="en-GB" sz="2400" spc="-10" dirty="0">
                <a:solidFill>
                  <a:prstClr val="black"/>
                </a:solidFill>
                <a:latin typeface="Times New Roman"/>
                <a:cs typeface="Times New Roman"/>
              </a:rPr>
              <a:t> </a:t>
            </a:r>
            <a:r>
              <a:rPr lang="en-GB" sz="2400" spc="-5" dirty="0">
                <a:solidFill>
                  <a:prstClr val="black"/>
                </a:solidFill>
                <a:latin typeface="Times New Roman"/>
                <a:cs typeface="Times New Roman"/>
              </a:rPr>
              <a:t>accomplished</a:t>
            </a:r>
            <a:r>
              <a:rPr lang="en-GB" sz="2400" spc="-15" dirty="0">
                <a:solidFill>
                  <a:prstClr val="black"/>
                </a:solidFill>
                <a:latin typeface="Times New Roman"/>
                <a:cs typeface="Times New Roman"/>
              </a:rPr>
              <a:t> </a:t>
            </a:r>
            <a:r>
              <a:rPr lang="en-GB" sz="2400" dirty="0">
                <a:solidFill>
                  <a:prstClr val="black"/>
                </a:solidFill>
                <a:latin typeface="Times New Roman"/>
                <a:cs typeface="Times New Roman"/>
              </a:rPr>
              <a:t>in</a:t>
            </a:r>
            <a:r>
              <a:rPr lang="en-GB" sz="2400" spc="-15" dirty="0">
                <a:solidFill>
                  <a:prstClr val="black"/>
                </a:solidFill>
                <a:latin typeface="Times New Roman"/>
                <a:cs typeface="Times New Roman"/>
              </a:rPr>
              <a:t> </a:t>
            </a:r>
            <a:r>
              <a:rPr lang="en-GB" sz="2400" spc="-5" dirty="0">
                <a:solidFill>
                  <a:prstClr val="black"/>
                </a:solidFill>
                <a:latin typeface="Times New Roman"/>
                <a:cs typeface="Times New Roman"/>
              </a:rPr>
              <a:t>school.</a:t>
            </a:r>
            <a:endParaRPr lang="en-GB" sz="2400" dirty="0">
              <a:solidFill>
                <a:prstClr val="black"/>
              </a:solidFill>
              <a:latin typeface="Times New Roman"/>
              <a:cs typeface="Times New Roman"/>
            </a:endParaRPr>
          </a:p>
          <a:p>
            <a:pPr marL="241300" marR="5080" lvl="0" indent="-229235" algn="just" defTabSz="457200">
              <a:lnSpc>
                <a:spcPct val="92100"/>
              </a:lnSpc>
              <a:spcBef>
                <a:spcPts val="1265"/>
              </a:spcBef>
              <a:spcAft>
                <a:spcPts val="0"/>
              </a:spcAft>
              <a:buClrTx/>
              <a:buSzPct val="116666"/>
              <a:buFont typeface="Arial MT"/>
              <a:buChar char="•"/>
              <a:tabLst>
                <a:tab pos="1464945" algn="l"/>
                <a:tab pos="1465580" algn="l"/>
              </a:tabLst>
            </a:pPr>
            <a:endParaRPr lang="en-GB" sz="3650" dirty="0">
              <a:solidFill>
                <a:prstClr val="black"/>
              </a:solidFill>
              <a:latin typeface="Times New Roman"/>
              <a:cs typeface="Times New Roman"/>
            </a:endParaRPr>
          </a:p>
          <a:p>
            <a:endParaRPr lang="en-US" dirty="0"/>
          </a:p>
        </p:txBody>
      </p:sp>
    </p:spTree>
    <p:extLst>
      <p:ext uri="{BB962C8B-B14F-4D97-AF65-F5344CB8AC3E}">
        <p14:creationId xmlns:p14="http://schemas.microsoft.com/office/powerpoint/2010/main" val="2245924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23</a:t>
            </a:fld>
            <a:endParaRPr spc="-5" dirty="0"/>
          </a:p>
        </p:txBody>
      </p:sp>
      <p:sp>
        <p:nvSpPr>
          <p:cNvPr id="2" name="object 2"/>
          <p:cNvSpPr txBox="1">
            <a:spLocks noGrp="1"/>
          </p:cNvSpPr>
          <p:nvPr>
            <p:ph type="title"/>
          </p:nvPr>
        </p:nvSpPr>
        <p:spPr>
          <a:xfrm>
            <a:off x="1676400" y="275157"/>
            <a:ext cx="7759700" cy="570028"/>
          </a:xfrm>
          <a:prstGeom prst="rect">
            <a:avLst/>
          </a:prstGeom>
        </p:spPr>
        <p:txBody>
          <a:bodyPr vert="horz" wrap="square" lIns="0" tIns="15875" rIns="0" bIns="0" rtlCol="0">
            <a:spAutoFit/>
          </a:bodyPr>
          <a:lstStyle/>
          <a:p>
            <a:pPr marL="12700" algn="ctr">
              <a:lnSpc>
                <a:spcPct val="100000"/>
              </a:lnSpc>
              <a:spcBef>
                <a:spcPts val="125"/>
              </a:spcBef>
            </a:pPr>
            <a:r>
              <a:rPr lang="en-US" sz="3600" spc="-155" dirty="0">
                <a:solidFill>
                  <a:srgbClr val="FF0000"/>
                </a:solidFill>
                <a:latin typeface="Times New Roman" pitchFamily="18" charset="0"/>
                <a:cs typeface="Times New Roman" pitchFamily="18" charset="0"/>
              </a:rPr>
              <a:t>Types</a:t>
            </a:r>
            <a:r>
              <a:rPr lang="en-US" sz="3600" spc="-80" dirty="0">
                <a:solidFill>
                  <a:srgbClr val="FF0000"/>
                </a:solidFill>
                <a:latin typeface="Times New Roman" pitchFamily="18" charset="0"/>
                <a:cs typeface="Times New Roman" pitchFamily="18" charset="0"/>
              </a:rPr>
              <a:t> </a:t>
            </a:r>
            <a:r>
              <a:rPr lang="en-US" sz="3600" spc="-150" dirty="0">
                <a:solidFill>
                  <a:srgbClr val="FF0000"/>
                </a:solidFill>
                <a:latin typeface="Times New Roman" pitchFamily="18" charset="0"/>
                <a:cs typeface="Times New Roman" pitchFamily="18" charset="0"/>
              </a:rPr>
              <a:t>of</a:t>
            </a:r>
            <a:r>
              <a:rPr lang="en-US" sz="3600" spc="-95" dirty="0">
                <a:solidFill>
                  <a:srgbClr val="FF0000"/>
                </a:solidFill>
                <a:latin typeface="Times New Roman" pitchFamily="18" charset="0"/>
                <a:cs typeface="Times New Roman" pitchFamily="18" charset="0"/>
              </a:rPr>
              <a:t> </a:t>
            </a:r>
            <a:r>
              <a:rPr lang="en-US" sz="3600" spc="-155" dirty="0">
                <a:solidFill>
                  <a:srgbClr val="FF0000"/>
                </a:solidFill>
                <a:latin typeface="Times New Roman" pitchFamily="18" charset="0"/>
                <a:cs typeface="Times New Roman" pitchFamily="18" charset="0"/>
              </a:rPr>
              <a:t>grading</a:t>
            </a:r>
            <a:r>
              <a:rPr lang="en-US" sz="3600" spc="-80" dirty="0">
                <a:solidFill>
                  <a:srgbClr val="FF0000"/>
                </a:solidFill>
                <a:latin typeface="Times New Roman" pitchFamily="18" charset="0"/>
                <a:cs typeface="Times New Roman" pitchFamily="18" charset="0"/>
              </a:rPr>
              <a:t> </a:t>
            </a:r>
            <a:r>
              <a:rPr lang="en-US" sz="3600" spc="-155" dirty="0" err="1">
                <a:solidFill>
                  <a:srgbClr val="FF0000"/>
                </a:solidFill>
                <a:latin typeface="Times New Roman" pitchFamily="18" charset="0"/>
                <a:cs typeface="Times New Roman" pitchFamily="18" charset="0"/>
              </a:rPr>
              <a:t>systems.</a:t>
            </a:r>
            <a:r>
              <a:rPr lang="en-US" sz="3600" spc="-75" dirty="0" err="1">
                <a:solidFill>
                  <a:srgbClr val="FF0000"/>
                </a:solidFill>
                <a:latin typeface="Times New Roman" pitchFamily="18" charset="0"/>
                <a:cs typeface="Times New Roman" pitchFamily="18" charset="0"/>
              </a:rPr>
              <a:t>Cont</a:t>
            </a:r>
            <a:r>
              <a:rPr lang="en-US" sz="3600" spc="-75" dirty="0">
                <a:solidFill>
                  <a:srgbClr val="FF0000"/>
                </a:solidFill>
                <a:latin typeface="Times New Roman" pitchFamily="18" charset="0"/>
                <a:cs typeface="Times New Roman" pitchFamily="18" charset="0"/>
              </a:rPr>
              <a:t>.,</a:t>
            </a:r>
            <a:endParaRPr sz="3600" dirty="0">
              <a:solidFill>
                <a:srgbClr val="FF0000"/>
              </a:solidFill>
              <a:latin typeface="Times New Roman"/>
              <a:cs typeface="Times New Roman"/>
            </a:endParaRPr>
          </a:p>
        </p:txBody>
      </p:sp>
      <p:sp>
        <p:nvSpPr>
          <p:cNvPr id="3" name="object 3"/>
          <p:cNvSpPr txBox="1"/>
          <p:nvPr/>
        </p:nvSpPr>
        <p:spPr>
          <a:xfrm>
            <a:off x="444500" y="1549400"/>
            <a:ext cx="8077200" cy="4324389"/>
          </a:xfrm>
          <a:prstGeom prst="rect">
            <a:avLst/>
          </a:prstGeom>
        </p:spPr>
        <p:txBody>
          <a:bodyPr vert="horz" wrap="square" lIns="0" tIns="93980" rIns="0" bIns="0" rtlCol="0">
            <a:spAutoFit/>
          </a:bodyPr>
          <a:lstStyle/>
          <a:p>
            <a:pPr marL="295275" indent="-283210" algn="just">
              <a:lnSpc>
                <a:spcPct val="100000"/>
              </a:lnSpc>
              <a:spcBef>
                <a:spcPts val="740"/>
              </a:spcBef>
              <a:buSzPct val="96428"/>
              <a:buFont typeface="Wingdings"/>
              <a:buChar char=""/>
              <a:tabLst>
                <a:tab pos="295910" algn="l"/>
              </a:tabLst>
            </a:pPr>
            <a:r>
              <a:rPr sz="2800" b="1" i="1" spc="-5" dirty="0">
                <a:solidFill>
                  <a:srgbClr val="FF0000"/>
                </a:solidFill>
                <a:uFill>
                  <a:solidFill>
                    <a:srgbClr val="000000"/>
                  </a:solidFill>
                </a:uFill>
                <a:latin typeface="Times New Roman" pitchFamily="18" charset="0"/>
                <a:cs typeface="Times New Roman" pitchFamily="18" charset="0"/>
              </a:rPr>
              <a:t>Percentage</a:t>
            </a:r>
            <a:r>
              <a:rPr sz="2800" b="1" i="1" spc="-20" dirty="0">
                <a:solidFill>
                  <a:srgbClr val="FF0000"/>
                </a:solidFill>
                <a:uFill>
                  <a:solidFill>
                    <a:srgbClr val="000000"/>
                  </a:solidFill>
                </a:uFill>
                <a:latin typeface="Times New Roman" pitchFamily="18" charset="0"/>
                <a:cs typeface="Times New Roman" pitchFamily="18" charset="0"/>
              </a:rPr>
              <a:t> </a:t>
            </a:r>
            <a:r>
              <a:rPr sz="2800" b="1" i="1" spc="-5" dirty="0">
                <a:solidFill>
                  <a:srgbClr val="FF0000"/>
                </a:solidFill>
                <a:uFill>
                  <a:solidFill>
                    <a:srgbClr val="000000"/>
                  </a:solidFill>
                </a:uFill>
                <a:latin typeface="Times New Roman" pitchFamily="18" charset="0"/>
                <a:cs typeface="Times New Roman" pitchFamily="18" charset="0"/>
              </a:rPr>
              <a:t>Based</a:t>
            </a:r>
            <a:r>
              <a:rPr sz="2800" b="1" i="1" spc="-20" dirty="0">
                <a:solidFill>
                  <a:srgbClr val="FF0000"/>
                </a:solidFill>
                <a:uFill>
                  <a:solidFill>
                    <a:srgbClr val="000000"/>
                  </a:solidFill>
                </a:uFill>
                <a:latin typeface="Times New Roman" pitchFamily="18" charset="0"/>
                <a:cs typeface="Times New Roman" pitchFamily="18" charset="0"/>
              </a:rPr>
              <a:t> </a:t>
            </a:r>
            <a:r>
              <a:rPr sz="2800" b="1" i="1" spc="-10" dirty="0">
                <a:solidFill>
                  <a:srgbClr val="FF0000"/>
                </a:solidFill>
                <a:uFill>
                  <a:solidFill>
                    <a:srgbClr val="000000"/>
                  </a:solidFill>
                </a:uFill>
                <a:latin typeface="Times New Roman" pitchFamily="18" charset="0"/>
                <a:cs typeface="Times New Roman" pitchFamily="18" charset="0"/>
              </a:rPr>
              <a:t>System</a:t>
            </a:r>
            <a:r>
              <a:rPr sz="2800" spc="-10" dirty="0">
                <a:solidFill>
                  <a:srgbClr val="FF0000"/>
                </a:solidFill>
                <a:latin typeface="Times New Roman" pitchFamily="18" charset="0"/>
                <a:cs typeface="Times New Roman" pitchFamily="18" charset="0"/>
              </a:rPr>
              <a:t>:</a:t>
            </a:r>
            <a:endParaRPr sz="2800" dirty="0">
              <a:solidFill>
                <a:srgbClr val="FF0000"/>
              </a:solidFill>
              <a:latin typeface="Times New Roman" pitchFamily="18" charset="0"/>
              <a:cs typeface="Times New Roman" pitchFamily="18" charset="0"/>
            </a:endParaRPr>
          </a:p>
          <a:p>
            <a:pPr marL="12065" marR="5080" algn="just">
              <a:lnSpc>
                <a:spcPct val="92100"/>
              </a:lnSpc>
              <a:spcBef>
                <a:spcPts val="1265"/>
              </a:spcBef>
              <a:buSzPct val="116666"/>
              <a:tabLst>
                <a:tab pos="1353820" algn="l"/>
                <a:tab pos="1354455" algn="l"/>
              </a:tabLst>
            </a:pPr>
            <a:r>
              <a:rPr sz="2400" spc="-5" dirty="0">
                <a:latin typeface="Times New Roman" pitchFamily="18" charset="0"/>
                <a:cs typeface="Times New Roman" pitchFamily="18" charset="0"/>
              </a:rPr>
              <a:t>Uses </a:t>
            </a:r>
            <a:r>
              <a:rPr sz="2400" dirty="0">
                <a:latin typeface="Times New Roman" pitchFamily="18" charset="0"/>
                <a:cs typeface="Times New Roman" pitchFamily="18" charset="0"/>
              </a:rPr>
              <a:t>a 100% </a:t>
            </a:r>
            <a:r>
              <a:rPr sz="2400" spc="-5" dirty="0">
                <a:latin typeface="Times New Roman" pitchFamily="18" charset="0"/>
                <a:cs typeface="Times New Roman" pitchFamily="18" charset="0"/>
              </a:rPr>
              <a:t>scale </a:t>
            </a:r>
            <a:r>
              <a:rPr sz="2400" dirty="0">
                <a:latin typeface="Times New Roman" pitchFamily="18" charset="0"/>
                <a:cs typeface="Times New Roman" pitchFamily="18" charset="0"/>
              </a:rPr>
              <a:t>to </a:t>
            </a:r>
            <a:r>
              <a:rPr sz="2400" spc="-5" dirty="0">
                <a:latin typeface="Times New Roman" pitchFamily="18" charset="0"/>
                <a:cs typeface="Times New Roman" pitchFamily="18" charset="0"/>
              </a:rPr>
              <a:t>grade student performance. </a:t>
            </a:r>
            <a:r>
              <a:rPr sz="2400" dirty="0">
                <a:latin typeface="Times New Roman" pitchFamily="18" charset="0"/>
                <a:cs typeface="Times New Roman" pitchFamily="18" charset="0"/>
              </a:rPr>
              <a:t>Each </a:t>
            </a:r>
            <a:r>
              <a:rPr sz="2400" spc="-5" dirty="0">
                <a:latin typeface="Times New Roman" pitchFamily="18" charset="0"/>
                <a:cs typeface="Times New Roman" pitchFamily="18" charset="0"/>
              </a:rPr>
              <a:t>assignment </a:t>
            </a:r>
            <a:r>
              <a:rPr sz="2400" spc="5" dirty="0">
                <a:latin typeface="Times New Roman" pitchFamily="18" charset="0"/>
                <a:cs typeface="Times New Roman" pitchFamily="18" charset="0"/>
              </a:rPr>
              <a:t>is </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assigned </a:t>
            </a:r>
            <a:r>
              <a:rPr sz="2400" spc="-5" dirty="0">
                <a:latin typeface="Times New Roman" pitchFamily="18" charset="0"/>
                <a:cs typeface="Times New Roman" pitchFamily="18" charset="0"/>
              </a:rPr>
              <a:t>100%.</a:t>
            </a:r>
            <a:r>
              <a:rPr sz="2400" dirty="0">
                <a:latin typeface="Times New Roman" pitchFamily="18" charset="0"/>
                <a:cs typeface="Times New Roman" pitchFamily="18" charset="0"/>
              </a:rPr>
              <a:t> </a:t>
            </a:r>
            <a:r>
              <a:rPr sz="2400" dirty="0">
                <a:solidFill>
                  <a:srgbClr val="FF0000"/>
                </a:solidFill>
                <a:latin typeface="Times New Roman" pitchFamily="18" charset="0"/>
                <a:cs typeface="Times New Roman" pitchFamily="18" charset="0"/>
              </a:rPr>
              <a:t>The </a:t>
            </a:r>
            <a:r>
              <a:rPr sz="2400" spc="-5" dirty="0">
                <a:solidFill>
                  <a:srgbClr val="FF0000"/>
                </a:solidFill>
                <a:latin typeface="Times New Roman" pitchFamily="18" charset="0"/>
                <a:cs typeface="Times New Roman" pitchFamily="18" charset="0"/>
              </a:rPr>
              <a:t>sum </a:t>
            </a:r>
            <a:r>
              <a:rPr sz="2400" spc="5" dirty="0">
                <a:solidFill>
                  <a:srgbClr val="FF0000"/>
                </a:solidFill>
                <a:latin typeface="Times New Roman" pitchFamily="18" charset="0"/>
                <a:cs typeface="Times New Roman" pitchFamily="18" charset="0"/>
              </a:rPr>
              <a:t>of </a:t>
            </a:r>
            <a:r>
              <a:rPr sz="2400" dirty="0">
                <a:solidFill>
                  <a:srgbClr val="FF0000"/>
                </a:solidFill>
                <a:latin typeface="Times New Roman" pitchFamily="18" charset="0"/>
                <a:cs typeface="Times New Roman" pitchFamily="18" charset="0"/>
              </a:rPr>
              <a:t>all </a:t>
            </a:r>
            <a:r>
              <a:rPr sz="2400" spc="-5" dirty="0">
                <a:solidFill>
                  <a:srgbClr val="FF0000"/>
                </a:solidFill>
                <a:latin typeface="Times New Roman" pitchFamily="18" charset="0"/>
                <a:cs typeface="Times New Roman" pitchFamily="18" charset="0"/>
              </a:rPr>
              <a:t>the categories is </a:t>
            </a:r>
            <a:r>
              <a:rPr sz="2400" dirty="0">
                <a:solidFill>
                  <a:srgbClr val="FF0000"/>
                </a:solidFill>
                <a:latin typeface="Times New Roman" pitchFamily="18" charset="0"/>
                <a:cs typeface="Times New Roman" pitchFamily="18" charset="0"/>
              </a:rPr>
              <a:t>100</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Used </a:t>
            </a:r>
            <a:r>
              <a:rPr sz="2400" dirty="0">
                <a:latin typeface="Times New Roman" pitchFamily="18" charset="0"/>
                <a:cs typeface="Times New Roman" pitchFamily="18" charset="0"/>
              </a:rPr>
              <a:t>as </a:t>
            </a:r>
            <a:r>
              <a:rPr sz="2400" dirty="0">
                <a:solidFill>
                  <a:srgbClr val="FF0000"/>
                </a:solidFill>
                <a:latin typeface="Times New Roman" pitchFamily="18" charset="0"/>
                <a:cs typeface="Times New Roman" pitchFamily="18" charset="0"/>
              </a:rPr>
              <a:t>basis in </a:t>
            </a:r>
            <a:r>
              <a:rPr sz="2400" spc="-5" dirty="0">
                <a:solidFill>
                  <a:srgbClr val="FF0000"/>
                </a:solidFill>
                <a:latin typeface="Times New Roman" pitchFamily="18" charset="0"/>
                <a:cs typeface="Times New Roman" pitchFamily="18" charset="0"/>
              </a:rPr>
              <a:t>assigning </a:t>
            </a:r>
            <a:r>
              <a:rPr sz="2400" dirty="0">
                <a:solidFill>
                  <a:srgbClr val="FF0000"/>
                </a:solidFill>
                <a:latin typeface="Times New Roman" pitchFamily="18" charset="0"/>
                <a:cs typeface="Times New Roman" pitchFamily="18" charset="0"/>
              </a:rPr>
              <a:t> letter</a:t>
            </a:r>
            <a:r>
              <a:rPr sz="2400" spc="-40" dirty="0">
                <a:solidFill>
                  <a:srgbClr val="FF0000"/>
                </a:solidFill>
                <a:latin typeface="Times New Roman" pitchFamily="18" charset="0"/>
                <a:cs typeface="Times New Roman" pitchFamily="18" charset="0"/>
              </a:rPr>
              <a:t> </a:t>
            </a:r>
            <a:r>
              <a:rPr sz="2400" dirty="0">
                <a:solidFill>
                  <a:srgbClr val="FF0000"/>
                </a:solidFill>
                <a:latin typeface="Times New Roman" pitchFamily="18" charset="0"/>
                <a:cs typeface="Times New Roman" pitchFamily="18" charset="0"/>
              </a:rPr>
              <a:t>grades</a:t>
            </a:r>
            <a:r>
              <a:rPr sz="2400" dirty="0">
                <a:latin typeface="Times New Roman" pitchFamily="18" charset="0"/>
                <a:cs typeface="Times New Roman" pitchFamily="18" charset="0"/>
              </a:rPr>
              <a:t>.</a:t>
            </a:r>
          </a:p>
          <a:p>
            <a:pPr marL="295275" indent="-283210">
              <a:lnSpc>
                <a:spcPct val="100000"/>
              </a:lnSpc>
              <a:spcBef>
                <a:spcPts val="655"/>
              </a:spcBef>
              <a:buSzPct val="96428"/>
              <a:buFont typeface="Wingdings"/>
              <a:buChar char=""/>
              <a:tabLst>
                <a:tab pos="295910" algn="l"/>
              </a:tabLst>
            </a:pPr>
            <a:r>
              <a:rPr sz="2800" b="1" i="1" spc="-10" dirty="0">
                <a:solidFill>
                  <a:srgbClr val="FF0000"/>
                </a:solidFill>
                <a:uFill>
                  <a:solidFill>
                    <a:srgbClr val="000000"/>
                  </a:solidFill>
                </a:uFill>
                <a:latin typeface="Times New Roman" pitchFamily="18" charset="0"/>
                <a:cs typeface="Times New Roman" pitchFamily="18" charset="0"/>
              </a:rPr>
              <a:t>Two-dimensional</a:t>
            </a:r>
            <a:endParaRPr sz="2800" dirty="0">
              <a:solidFill>
                <a:srgbClr val="FF0000"/>
              </a:solidFill>
              <a:latin typeface="Times New Roman" pitchFamily="18" charset="0"/>
              <a:cs typeface="Times New Roman" pitchFamily="18" charset="0"/>
            </a:endParaRPr>
          </a:p>
          <a:p>
            <a:pPr marL="12065" marR="5715" algn="just">
              <a:lnSpc>
                <a:spcPct val="97500"/>
              </a:lnSpc>
              <a:spcBef>
                <a:spcPts val="1135"/>
              </a:spcBef>
              <a:buSzPct val="116666"/>
              <a:tabLst>
                <a:tab pos="1130300" algn="l"/>
              </a:tabLst>
            </a:pPr>
            <a:r>
              <a:rPr sz="2400" spc="-5" dirty="0">
                <a:solidFill>
                  <a:srgbClr val="FF0000"/>
                </a:solidFill>
                <a:latin typeface="Times New Roman" pitchFamily="18" charset="0"/>
                <a:cs typeface="Times New Roman" pitchFamily="18" charset="0"/>
              </a:rPr>
              <a:t>Pass/fail</a:t>
            </a:r>
            <a:r>
              <a:rPr sz="2400" spc="-5" dirty="0">
                <a:latin typeface="Times New Roman" pitchFamily="18" charset="0"/>
                <a:cs typeface="Times New Roman" pitchFamily="18" charset="0"/>
              </a:rPr>
              <a:t> courses operates </a:t>
            </a:r>
            <a:r>
              <a:rPr sz="2400" spc="-10" dirty="0">
                <a:latin typeface="Times New Roman" pitchFamily="18" charset="0"/>
                <a:cs typeface="Times New Roman" pitchFamily="18" charset="0"/>
              </a:rPr>
              <a:t>on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binary grading </a:t>
            </a:r>
            <a:r>
              <a:rPr sz="2400" spc="-10" dirty="0">
                <a:latin typeface="Times New Roman" pitchFamily="18" charset="0"/>
                <a:cs typeface="Times New Roman" pitchFamily="18" charset="0"/>
              </a:rPr>
              <a:t>system. </a:t>
            </a:r>
            <a:r>
              <a:rPr sz="2400" spc="-5" dirty="0">
                <a:latin typeface="Times New Roman" pitchFamily="18" charset="0"/>
                <a:cs typeface="Times New Roman" pitchFamily="18" charset="0"/>
              </a:rPr>
              <a:t>Students receive </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either </a:t>
            </a:r>
            <a:r>
              <a:rPr sz="2400" dirty="0">
                <a:latin typeface="Times New Roman" pitchFamily="18" charset="0"/>
                <a:cs typeface="Times New Roman" pitchFamily="18" charset="0"/>
              </a:rPr>
              <a:t>a </a:t>
            </a:r>
            <a:r>
              <a:rPr sz="2400" spc="-5" dirty="0">
                <a:latin typeface="Times New Roman" pitchFamily="18" charset="0"/>
                <a:cs typeface="Times New Roman" pitchFamily="18" charset="0"/>
              </a:rPr>
              <a:t>passing grade </a:t>
            </a:r>
            <a:r>
              <a:rPr sz="2400" dirty="0">
                <a:latin typeface="Times New Roman" pitchFamily="18" charset="0"/>
                <a:cs typeface="Times New Roman" pitchFamily="18" charset="0"/>
              </a:rPr>
              <a:t>or a </a:t>
            </a:r>
            <a:r>
              <a:rPr sz="2400" spc="-5" dirty="0">
                <a:latin typeface="Times New Roman" pitchFamily="18" charset="0"/>
                <a:cs typeface="Times New Roman" pitchFamily="18" charset="0"/>
              </a:rPr>
              <a:t>failing </a:t>
            </a:r>
            <a:r>
              <a:rPr sz="2400" dirty="0">
                <a:latin typeface="Times New Roman" pitchFamily="18" charset="0"/>
                <a:cs typeface="Times New Roman" pitchFamily="18" charset="0"/>
              </a:rPr>
              <a:t>grade</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satisfactory–unsatisfactory,</a:t>
            </a:r>
            <a:r>
              <a:rPr lang="en-US" sz="2400" dirty="0">
                <a:latin typeface="Times New Roman" pitchFamily="18" charset="0"/>
                <a:cs typeface="Times New Roman" pitchFamily="18" charset="0"/>
              </a:rPr>
              <a:t> or </a:t>
            </a:r>
            <a:r>
              <a:rPr lang="en-US" sz="2400" dirty="0">
                <a:solidFill>
                  <a:srgbClr val="FF0000"/>
                </a:solidFill>
                <a:latin typeface="Times New Roman" pitchFamily="18" charset="0"/>
                <a:cs typeface="Times New Roman" pitchFamily="18" charset="0"/>
              </a:rPr>
              <a:t>credit–no credit</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No letter grade will </a:t>
            </a:r>
            <a:r>
              <a:rPr sz="2400" spc="-10" dirty="0">
                <a:latin typeface="Times New Roman" pitchFamily="18" charset="0"/>
                <a:cs typeface="Times New Roman" pitchFamily="18" charset="0"/>
              </a:rPr>
              <a:t>be </a:t>
            </a:r>
            <a:r>
              <a:rPr sz="2400" spc="-5" dirty="0">
                <a:latin typeface="Times New Roman" pitchFamily="18" charset="0"/>
                <a:cs typeface="Times New Roman" pitchFamily="18" charset="0"/>
              </a:rPr>
              <a:t>recorded </a:t>
            </a:r>
            <a:r>
              <a:rPr sz="2400" dirty="0">
                <a:latin typeface="Times New Roman" pitchFamily="18" charset="0"/>
                <a:cs typeface="Times New Roman" pitchFamily="18" charset="0"/>
              </a:rPr>
              <a:t>on </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transcript</a:t>
            </a:r>
            <a:r>
              <a:rPr sz="2400" spc="-45" dirty="0">
                <a:latin typeface="Times New Roman" pitchFamily="18" charset="0"/>
                <a:cs typeface="Times New Roman" pitchFamily="18" charset="0"/>
              </a:rPr>
              <a:t> </a:t>
            </a:r>
            <a:r>
              <a:rPr sz="2400" dirty="0">
                <a:latin typeface="Times New Roman" pitchFamily="18" charset="0"/>
                <a:cs typeface="Times New Roman" pitchFamily="18" charset="0"/>
              </a:rPr>
              <a:t>of  records.</a:t>
            </a:r>
            <a:endParaRPr lang="en-US" sz="2400" dirty="0">
              <a:latin typeface="Times New Roman" pitchFamily="18" charset="0"/>
              <a:cs typeface="Times New Roman" pitchFamily="18" charset="0"/>
            </a:endParaRPr>
          </a:p>
          <a:p>
            <a:pPr marL="241300" marR="5715" indent="-229235" algn="just">
              <a:lnSpc>
                <a:spcPct val="97500"/>
              </a:lnSpc>
              <a:spcBef>
                <a:spcPts val="1135"/>
              </a:spcBef>
              <a:buSzPct val="116666"/>
              <a:buFont typeface="Arial MT"/>
              <a:buChar char="•"/>
              <a:tabLst>
                <a:tab pos="1130300" algn="l"/>
              </a:tabLst>
            </a:pPr>
            <a:r>
              <a:rPr lang="en-US" sz="2400" dirty="0">
                <a:latin typeface="Times New Roman" pitchFamily="18" charset="0"/>
                <a:cs typeface="Times New Roman" pitchFamily="18" charset="0"/>
              </a:rPr>
              <a:t>The grade is not calculated in the GPA</a:t>
            </a:r>
            <a:endParaRPr sz="24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2400" y="1143000"/>
            <a:ext cx="2895600" cy="2133600"/>
          </a:xfrm>
          <a:prstGeom prst="rect">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500" y="3397290"/>
            <a:ext cx="3073400" cy="2476499"/>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24</a:t>
            </a:fld>
            <a:endParaRPr spc="-5" dirty="0"/>
          </a:p>
        </p:txBody>
      </p:sp>
      <p:sp>
        <p:nvSpPr>
          <p:cNvPr id="2" name="object 2"/>
          <p:cNvSpPr txBox="1">
            <a:spLocks noGrp="1"/>
          </p:cNvSpPr>
          <p:nvPr>
            <p:ph type="title"/>
          </p:nvPr>
        </p:nvSpPr>
        <p:spPr>
          <a:xfrm>
            <a:off x="1374394" y="695491"/>
            <a:ext cx="7759700" cy="570028"/>
          </a:xfrm>
          <a:prstGeom prst="rect">
            <a:avLst/>
          </a:prstGeom>
        </p:spPr>
        <p:txBody>
          <a:bodyPr vert="horz" wrap="square" lIns="0" tIns="15875" rIns="0" bIns="0" rtlCol="0">
            <a:spAutoFit/>
          </a:bodyPr>
          <a:lstStyle/>
          <a:p>
            <a:pPr marL="12700" algn="ctr">
              <a:lnSpc>
                <a:spcPct val="100000"/>
              </a:lnSpc>
              <a:spcBef>
                <a:spcPts val="125"/>
              </a:spcBef>
            </a:pPr>
            <a:r>
              <a:rPr lang="en-US" sz="3600" spc="-155" dirty="0">
                <a:solidFill>
                  <a:srgbClr val="FF0000"/>
                </a:solidFill>
                <a:latin typeface="Times New Roman" pitchFamily="18" charset="0"/>
                <a:cs typeface="Times New Roman" pitchFamily="18" charset="0"/>
              </a:rPr>
              <a:t>Types</a:t>
            </a:r>
            <a:r>
              <a:rPr lang="en-US" sz="3600" spc="-80" dirty="0">
                <a:solidFill>
                  <a:srgbClr val="FF0000"/>
                </a:solidFill>
                <a:latin typeface="Times New Roman" pitchFamily="18" charset="0"/>
                <a:cs typeface="Times New Roman" pitchFamily="18" charset="0"/>
              </a:rPr>
              <a:t> </a:t>
            </a:r>
            <a:r>
              <a:rPr lang="en-US" sz="3600" spc="-150" dirty="0">
                <a:solidFill>
                  <a:srgbClr val="FF0000"/>
                </a:solidFill>
                <a:latin typeface="Times New Roman" pitchFamily="18" charset="0"/>
                <a:cs typeface="Times New Roman" pitchFamily="18" charset="0"/>
              </a:rPr>
              <a:t>of</a:t>
            </a:r>
            <a:r>
              <a:rPr lang="en-US" sz="3600" spc="-95" dirty="0">
                <a:solidFill>
                  <a:srgbClr val="FF0000"/>
                </a:solidFill>
                <a:latin typeface="Times New Roman" pitchFamily="18" charset="0"/>
                <a:cs typeface="Times New Roman" pitchFamily="18" charset="0"/>
              </a:rPr>
              <a:t> </a:t>
            </a:r>
            <a:r>
              <a:rPr lang="en-US" sz="3600" spc="-155" dirty="0">
                <a:solidFill>
                  <a:srgbClr val="FF0000"/>
                </a:solidFill>
                <a:latin typeface="Times New Roman" pitchFamily="18" charset="0"/>
                <a:cs typeface="Times New Roman" pitchFamily="18" charset="0"/>
              </a:rPr>
              <a:t>grading</a:t>
            </a:r>
            <a:r>
              <a:rPr lang="en-US" sz="3600" spc="-80" dirty="0">
                <a:solidFill>
                  <a:srgbClr val="FF0000"/>
                </a:solidFill>
                <a:latin typeface="Times New Roman" pitchFamily="18" charset="0"/>
                <a:cs typeface="Times New Roman" pitchFamily="18" charset="0"/>
              </a:rPr>
              <a:t> </a:t>
            </a:r>
            <a:r>
              <a:rPr lang="en-US" sz="3600" spc="-155" dirty="0" err="1">
                <a:solidFill>
                  <a:srgbClr val="FF0000"/>
                </a:solidFill>
                <a:latin typeface="Times New Roman" pitchFamily="18" charset="0"/>
                <a:cs typeface="Times New Roman" pitchFamily="18" charset="0"/>
              </a:rPr>
              <a:t>systems.</a:t>
            </a:r>
            <a:r>
              <a:rPr lang="en-US" sz="3600" spc="-75" dirty="0" err="1">
                <a:solidFill>
                  <a:srgbClr val="FF0000"/>
                </a:solidFill>
                <a:latin typeface="Times New Roman" pitchFamily="18" charset="0"/>
                <a:cs typeface="Times New Roman" pitchFamily="18" charset="0"/>
              </a:rPr>
              <a:t>Cont</a:t>
            </a:r>
            <a:r>
              <a:rPr lang="en-US" sz="3600" spc="-75" dirty="0">
                <a:solidFill>
                  <a:srgbClr val="FF0000"/>
                </a:solidFill>
                <a:latin typeface="Times New Roman" pitchFamily="18" charset="0"/>
                <a:cs typeface="Times New Roman" pitchFamily="18" charset="0"/>
              </a:rPr>
              <a:t>.,</a:t>
            </a:r>
            <a:endParaRPr sz="3200" dirty="0">
              <a:latin typeface="Times New Roman"/>
              <a:cs typeface="Times New Roman"/>
            </a:endParaRPr>
          </a:p>
        </p:txBody>
      </p:sp>
      <p:sp>
        <p:nvSpPr>
          <p:cNvPr id="3" name="object 3"/>
          <p:cNvSpPr txBox="1"/>
          <p:nvPr/>
        </p:nvSpPr>
        <p:spPr>
          <a:xfrm>
            <a:off x="916939" y="1600200"/>
            <a:ext cx="10359390" cy="4117975"/>
          </a:xfrm>
          <a:prstGeom prst="rect">
            <a:avLst/>
          </a:prstGeom>
        </p:spPr>
        <p:txBody>
          <a:bodyPr vert="horz" wrap="square" lIns="0" tIns="98425" rIns="0" bIns="0" rtlCol="0">
            <a:spAutoFit/>
          </a:bodyPr>
          <a:lstStyle/>
          <a:p>
            <a:pPr marL="295275" indent="-283210">
              <a:lnSpc>
                <a:spcPct val="100000"/>
              </a:lnSpc>
              <a:spcBef>
                <a:spcPts val="775"/>
              </a:spcBef>
              <a:buSzPct val="96428"/>
              <a:buFont typeface="Wingdings"/>
              <a:buChar char=""/>
              <a:tabLst>
                <a:tab pos="295910" algn="l"/>
              </a:tabLst>
            </a:pPr>
            <a:r>
              <a:rPr sz="2400" b="1" i="1" spc="-5" dirty="0">
                <a:solidFill>
                  <a:srgbClr val="FF0000"/>
                </a:solidFill>
                <a:uFill>
                  <a:solidFill>
                    <a:srgbClr val="000000"/>
                  </a:solidFill>
                </a:uFill>
                <a:latin typeface="Times New Roman" pitchFamily="18" charset="0"/>
                <a:cs typeface="Times New Roman" pitchFamily="18" charset="0"/>
              </a:rPr>
              <a:t>Grade</a:t>
            </a:r>
            <a:r>
              <a:rPr sz="2400" b="1" i="1" spc="-30" dirty="0">
                <a:solidFill>
                  <a:srgbClr val="FF0000"/>
                </a:solidFill>
                <a:uFill>
                  <a:solidFill>
                    <a:srgbClr val="000000"/>
                  </a:solidFill>
                </a:uFill>
                <a:latin typeface="Times New Roman" pitchFamily="18" charset="0"/>
                <a:cs typeface="Times New Roman" pitchFamily="18" charset="0"/>
              </a:rPr>
              <a:t> </a:t>
            </a:r>
            <a:r>
              <a:rPr sz="2400" b="1" i="1" spc="-5" dirty="0">
                <a:solidFill>
                  <a:srgbClr val="FF0000"/>
                </a:solidFill>
                <a:uFill>
                  <a:solidFill>
                    <a:srgbClr val="000000"/>
                  </a:solidFill>
                </a:uFill>
                <a:latin typeface="Times New Roman" pitchFamily="18" charset="0"/>
                <a:cs typeface="Times New Roman" pitchFamily="18" charset="0"/>
              </a:rPr>
              <a:t>Point</a:t>
            </a:r>
            <a:r>
              <a:rPr sz="2400" b="1" i="1" spc="-110" dirty="0">
                <a:solidFill>
                  <a:srgbClr val="FF0000"/>
                </a:solidFill>
                <a:uFill>
                  <a:solidFill>
                    <a:srgbClr val="000000"/>
                  </a:solidFill>
                </a:uFill>
                <a:latin typeface="Times New Roman" pitchFamily="18" charset="0"/>
                <a:cs typeface="Times New Roman" pitchFamily="18" charset="0"/>
              </a:rPr>
              <a:t> </a:t>
            </a:r>
            <a:r>
              <a:rPr sz="2400" b="1" i="1" spc="-35" dirty="0">
                <a:solidFill>
                  <a:srgbClr val="FF0000"/>
                </a:solidFill>
                <a:uFill>
                  <a:solidFill>
                    <a:srgbClr val="000000"/>
                  </a:solidFill>
                </a:uFill>
                <a:latin typeface="Times New Roman" pitchFamily="18" charset="0"/>
                <a:cs typeface="Times New Roman" pitchFamily="18" charset="0"/>
              </a:rPr>
              <a:t>Average</a:t>
            </a:r>
            <a:endParaRPr sz="2400" dirty="0">
              <a:solidFill>
                <a:srgbClr val="FF0000"/>
              </a:solidFill>
              <a:latin typeface="Times New Roman" pitchFamily="18" charset="0"/>
              <a:cs typeface="Times New Roman" pitchFamily="18" charset="0"/>
            </a:endParaRPr>
          </a:p>
          <a:p>
            <a:pPr marL="12065" marR="5080">
              <a:lnSpc>
                <a:spcPts val="2680"/>
              </a:lnSpc>
              <a:spcBef>
                <a:spcPts val="1330"/>
              </a:spcBef>
              <a:buSzPct val="116666"/>
              <a:tabLst>
                <a:tab pos="1128395" algn="l"/>
                <a:tab pos="1129030" algn="l"/>
              </a:tabLst>
            </a:pPr>
            <a:r>
              <a:rPr lang="en-GB" sz="2400" dirty="0">
                <a:latin typeface="Times New Roman" pitchFamily="18" charset="0"/>
                <a:cs typeface="Times New Roman" pitchFamily="18" charset="0"/>
              </a:rPr>
              <a:t> 	</a:t>
            </a:r>
            <a:r>
              <a:rPr sz="2400" dirty="0">
                <a:latin typeface="Times New Roman" pitchFamily="18" charset="0"/>
                <a:cs typeface="Times New Roman" pitchFamily="18" charset="0"/>
              </a:rPr>
              <a:t>Involves</a:t>
            </a:r>
            <a:r>
              <a:rPr sz="2400" spc="55" dirty="0">
                <a:latin typeface="Times New Roman" pitchFamily="18" charset="0"/>
                <a:cs typeface="Times New Roman" pitchFamily="18" charset="0"/>
              </a:rPr>
              <a:t> </a:t>
            </a:r>
            <a:r>
              <a:rPr sz="2400" spc="-5" dirty="0">
                <a:solidFill>
                  <a:srgbClr val="0070C0"/>
                </a:solidFill>
                <a:latin typeface="Times New Roman" pitchFamily="18" charset="0"/>
                <a:cs typeface="Times New Roman" pitchFamily="18" charset="0"/>
              </a:rPr>
              <a:t>converting</a:t>
            </a:r>
            <a:r>
              <a:rPr sz="2400" spc="50" dirty="0">
                <a:solidFill>
                  <a:srgbClr val="0070C0"/>
                </a:solidFill>
                <a:latin typeface="Times New Roman" pitchFamily="18" charset="0"/>
                <a:cs typeface="Times New Roman" pitchFamily="18" charset="0"/>
              </a:rPr>
              <a:t> </a:t>
            </a:r>
            <a:r>
              <a:rPr sz="2400" dirty="0">
                <a:solidFill>
                  <a:srgbClr val="0070C0"/>
                </a:solidFill>
                <a:latin typeface="Times New Roman" pitchFamily="18" charset="0"/>
                <a:cs typeface="Times New Roman" pitchFamily="18" charset="0"/>
              </a:rPr>
              <a:t>the</a:t>
            </a:r>
            <a:r>
              <a:rPr sz="2400" spc="40" dirty="0">
                <a:solidFill>
                  <a:srgbClr val="0070C0"/>
                </a:solidFill>
                <a:latin typeface="Times New Roman" pitchFamily="18" charset="0"/>
                <a:cs typeface="Times New Roman" pitchFamily="18" charset="0"/>
              </a:rPr>
              <a:t> </a:t>
            </a:r>
            <a:r>
              <a:rPr sz="2400" spc="-5" dirty="0">
                <a:solidFill>
                  <a:srgbClr val="0070C0"/>
                </a:solidFill>
                <a:latin typeface="Times New Roman" pitchFamily="18" charset="0"/>
                <a:cs typeface="Times New Roman" pitchFamily="18" charset="0"/>
              </a:rPr>
              <a:t>letter</a:t>
            </a:r>
            <a:r>
              <a:rPr sz="2400" spc="25" dirty="0">
                <a:solidFill>
                  <a:srgbClr val="0070C0"/>
                </a:solidFill>
                <a:latin typeface="Times New Roman" pitchFamily="18" charset="0"/>
                <a:cs typeface="Times New Roman" pitchFamily="18" charset="0"/>
              </a:rPr>
              <a:t> </a:t>
            </a:r>
            <a:r>
              <a:rPr sz="2400" dirty="0">
                <a:solidFill>
                  <a:srgbClr val="0070C0"/>
                </a:solidFill>
                <a:latin typeface="Times New Roman" pitchFamily="18" charset="0"/>
                <a:cs typeface="Times New Roman" pitchFamily="18" charset="0"/>
              </a:rPr>
              <a:t>grade</a:t>
            </a:r>
            <a:r>
              <a:rPr sz="2400" spc="40" dirty="0">
                <a:solidFill>
                  <a:srgbClr val="0070C0"/>
                </a:solidFill>
                <a:latin typeface="Times New Roman" pitchFamily="18" charset="0"/>
                <a:cs typeface="Times New Roman" pitchFamily="18" charset="0"/>
              </a:rPr>
              <a:t> </a:t>
            </a:r>
            <a:r>
              <a:rPr sz="2400" dirty="0">
                <a:solidFill>
                  <a:srgbClr val="0070C0"/>
                </a:solidFill>
                <a:latin typeface="Times New Roman" pitchFamily="18" charset="0"/>
                <a:cs typeface="Times New Roman" pitchFamily="18" charset="0"/>
              </a:rPr>
              <a:t>to</a:t>
            </a:r>
            <a:r>
              <a:rPr sz="2400" spc="35" dirty="0">
                <a:solidFill>
                  <a:srgbClr val="0070C0"/>
                </a:solidFill>
                <a:latin typeface="Times New Roman" pitchFamily="18" charset="0"/>
                <a:cs typeface="Times New Roman" pitchFamily="18" charset="0"/>
              </a:rPr>
              <a:t> </a:t>
            </a:r>
            <a:r>
              <a:rPr sz="2400" dirty="0">
                <a:solidFill>
                  <a:srgbClr val="0070C0"/>
                </a:solidFill>
                <a:latin typeface="Times New Roman" pitchFamily="18" charset="0"/>
                <a:cs typeface="Times New Roman" pitchFamily="18" charset="0"/>
              </a:rPr>
              <a:t>a</a:t>
            </a:r>
            <a:r>
              <a:rPr sz="2400" spc="50" dirty="0">
                <a:solidFill>
                  <a:srgbClr val="0070C0"/>
                </a:solidFill>
                <a:latin typeface="Times New Roman" pitchFamily="18" charset="0"/>
                <a:cs typeface="Times New Roman" pitchFamily="18" charset="0"/>
              </a:rPr>
              <a:t> </a:t>
            </a:r>
            <a:r>
              <a:rPr sz="2400" dirty="0">
                <a:solidFill>
                  <a:srgbClr val="0070C0"/>
                </a:solidFill>
                <a:latin typeface="Times New Roman" pitchFamily="18" charset="0"/>
                <a:cs typeface="Times New Roman" pitchFamily="18" charset="0"/>
              </a:rPr>
              <a:t>grade</a:t>
            </a:r>
            <a:r>
              <a:rPr sz="2400" spc="45" dirty="0">
                <a:solidFill>
                  <a:srgbClr val="0070C0"/>
                </a:solidFill>
                <a:latin typeface="Times New Roman" pitchFamily="18" charset="0"/>
                <a:cs typeface="Times New Roman" pitchFamily="18" charset="0"/>
              </a:rPr>
              <a:t> </a:t>
            </a:r>
            <a:r>
              <a:rPr sz="2400" spc="-5" dirty="0">
                <a:solidFill>
                  <a:srgbClr val="0070C0"/>
                </a:solidFill>
                <a:latin typeface="Times New Roman" pitchFamily="18" charset="0"/>
                <a:cs typeface="Times New Roman" pitchFamily="18" charset="0"/>
              </a:rPr>
              <a:t>point</a:t>
            </a:r>
            <a:r>
              <a:rPr sz="2400" spc="55" dirty="0">
                <a:solidFill>
                  <a:srgbClr val="0070C0"/>
                </a:solidFill>
                <a:latin typeface="Times New Roman" pitchFamily="18" charset="0"/>
                <a:cs typeface="Times New Roman" pitchFamily="18" charset="0"/>
              </a:rPr>
              <a:t> </a:t>
            </a:r>
            <a:r>
              <a:rPr sz="2400" spc="-5" dirty="0">
                <a:solidFill>
                  <a:srgbClr val="0070C0"/>
                </a:solidFill>
                <a:latin typeface="Times New Roman" pitchFamily="18" charset="0"/>
                <a:cs typeface="Times New Roman" pitchFamily="18" charset="0"/>
              </a:rPr>
              <a:t>system</a:t>
            </a:r>
            <a:r>
              <a:rPr sz="2400" spc="30" dirty="0">
                <a:solidFill>
                  <a:srgbClr val="0070C0"/>
                </a:solidFill>
                <a:latin typeface="Times New Roman" pitchFamily="18" charset="0"/>
                <a:cs typeface="Times New Roman" pitchFamily="18" charset="0"/>
              </a:rPr>
              <a:t> </a:t>
            </a:r>
            <a:r>
              <a:rPr sz="2400" dirty="0">
                <a:latin typeface="Times New Roman" pitchFamily="18" charset="0"/>
                <a:cs typeface="Times New Roman" pitchFamily="18" charset="0"/>
              </a:rPr>
              <a:t>to</a:t>
            </a:r>
            <a:r>
              <a:rPr sz="2400" spc="35" dirty="0">
                <a:latin typeface="Times New Roman" pitchFamily="18" charset="0"/>
                <a:cs typeface="Times New Roman" pitchFamily="18" charset="0"/>
              </a:rPr>
              <a:t> </a:t>
            </a:r>
            <a:r>
              <a:rPr sz="2400" spc="-5" dirty="0">
                <a:latin typeface="Times New Roman" pitchFamily="18" charset="0"/>
                <a:cs typeface="Times New Roman" pitchFamily="18" charset="0"/>
              </a:rPr>
              <a:t>calculate</a:t>
            </a:r>
            <a:r>
              <a:rPr sz="2400" spc="45" dirty="0">
                <a:latin typeface="Times New Roman" pitchFamily="18" charset="0"/>
                <a:cs typeface="Times New Roman" pitchFamily="18" charset="0"/>
              </a:rPr>
              <a:t> </a:t>
            </a:r>
            <a:r>
              <a:rPr sz="2400" spc="-5" dirty="0">
                <a:latin typeface="Times New Roman" pitchFamily="18" charset="0"/>
                <a:cs typeface="Times New Roman" pitchFamily="18" charset="0"/>
              </a:rPr>
              <a:t>the </a:t>
            </a:r>
            <a:r>
              <a:rPr sz="2400" spc="-585" dirty="0">
                <a:latin typeface="Times New Roman" pitchFamily="18" charset="0"/>
                <a:cs typeface="Times New Roman" pitchFamily="18" charset="0"/>
              </a:rPr>
              <a:t> </a:t>
            </a:r>
            <a:r>
              <a:rPr sz="2400" spc="-5" dirty="0">
                <a:latin typeface="Times New Roman" pitchFamily="18" charset="0"/>
                <a:cs typeface="Times New Roman" pitchFamily="18" charset="0"/>
              </a:rPr>
              <a:t>G</a:t>
            </a:r>
            <a:r>
              <a:rPr sz="2400" spc="-225" dirty="0">
                <a:latin typeface="Times New Roman" pitchFamily="18" charset="0"/>
                <a:cs typeface="Times New Roman" pitchFamily="18" charset="0"/>
              </a:rPr>
              <a:t>P</a:t>
            </a:r>
            <a:r>
              <a:rPr sz="2400" dirty="0">
                <a:latin typeface="Times New Roman" pitchFamily="18" charset="0"/>
                <a:cs typeface="Times New Roman" pitchFamily="18" charset="0"/>
              </a:rPr>
              <a:t>A</a:t>
            </a:r>
            <a:r>
              <a:rPr sz="2400" spc="-114" dirty="0">
                <a:latin typeface="Times New Roman" pitchFamily="18" charset="0"/>
                <a:cs typeface="Times New Roman" pitchFamily="18" charset="0"/>
              </a:rPr>
              <a:t> </a:t>
            </a:r>
            <a:r>
              <a:rPr sz="2400" dirty="0">
                <a:latin typeface="Times New Roman" pitchFamily="18" charset="0"/>
                <a:cs typeface="Times New Roman" pitchFamily="18" charset="0"/>
              </a:rPr>
              <a:t>or</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Q</a:t>
            </a:r>
            <a:r>
              <a:rPr sz="2400" spc="-225" dirty="0">
                <a:latin typeface="Times New Roman" pitchFamily="18" charset="0"/>
                <a:cs typeface="Times New Roman" pitchFamily="18" charset="0"/>
              </a:rPr>
              <a:t>P</a:t>
            </a:r>
            <a:r>
              <a:rPr sz="2400" dirty="0">
                <a:latin typeface="Times New Roman" pitchFamily="18" charset="0"/>
                <a:cs typeface="Times New Roman" pitchFamily="18" charset="0"/>
              </a:rPr>
              <a:t>A</a:t>
            </a:r>
            <a:r>
              <a:rPr sz="2400" spc="-114" dirty="0">
                <a:latin typeface="Times New Roman" pitchFamily="18" charset="0"/>
                <a:cs typeface="Times New Roman" pitchFamily="18" charset="0"/>
              </a:rPr>
              <a:t> </a:t>
            </a:r>
            <a:r>
              <a:rPr sz="2400" dirty="0">
                <a:latin typeface="Times New Roman" pitchFamily="18" charset="0"/>
                <a:cs typeface="Times New Roman" pitchFamily="18" charset="0"/>
              </a:rPr>
              <a:t>(qual</a:t>
            </a:r>
            <a:r>
              <a:rPr sz="2400" spc="5" dirty="0">
                <a:latin typeface="Times New Roman" pitchFamily="18" charset="0"/>
                <a:cs typeface="Times New Roman" pitchFamily="18" charset="0"/>
              </a:rPr>
              <a:t>i</a:t>
            </a:r>
            <a:r>
              <a:rPr sz="2400" dirty="0">
                <a:latin typeface="Times New Roman" pitchFamily="18" charset="0"/>
                <a:cs typeface="Times New Roman" pitchFamily="18" charset="0"/>
              </a:rPr>
              <a:t>ty</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point</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ave</a:t>
            </a:r>
            <a:r>
              <a:rPr sz="2400" spc="5" dirty="0">
                <a:latin typeface="Times New Roman" pitchFamily="18" charset="0"/>
                <a:cs typeface="Times New Roman" pitchFamily="18" charset="0"/>
              </a:rPr>
              <a:t>r</a:t>
            </a:r>
            <a:r>
              <a:rPr sz="2400" dirty="0">
                <a:latin typeface="Times New Roman" pitchFamily="18" charset="0"/>
                <a:cs typeface="Times New Roman" pitchFamily="18" charset="0"/>
              </a:rPr>
              <a:t>age</a:t>
            </a:r>
            <a:r>
              <a:rPr sz="2400" spc="10" dirty="0">
                <a:latin typeface="Times New Roman" pitchFamily="18" charset="0"/>
                <a:cs typeface="Times New Roman" pitchFamily="18" charset="0"/>
              </a:rPr>
              <a:t>)</a:t>
            </a:r>
            <a:r>
              <a:rPr sz="2400" dirty="0">
                <a:latin typeface="Times New Roman" pitchFamily="18" charset="0"/>
                <a:cs typeface="Times New Roman" pitchFamily="18" charset="0"/>
              </a:rPr>
              <a:t>.</a:t>
            </a:r>
          </a:p>
          <a:p>
            <a:pPr marL="241300" indent="-229235">
              <a:lnSpc>
                <a:spcPct val="100000"/>
              </a:lnSpc>
              <a:spcBef>
                <a:spcPts val="660"/>
              </a:spcBef>
              <a:buFont typeface="Arial MT"/>
              <a:buChar char="•"/>
              <a:tabLst>
                <a:tab pos="241935" algn="l"/>
              </a:tabLst>
            </a:pPr>
            <a:r>
              <a:rPr sz="2400" spc="-5" dirty="0">
                <a:latin typeface="Times New Roman" pitchFamily="18" charset="0"/>
                <a:cs typeface="Times New Roman" pitchFamily="18" charset="0"/>
              </a:rPr>
              <a:t>Example</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of</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a</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grade</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in</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a</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4-point</a:t>
            </a:r>
            <a:r>
              <a:rPr sz="2400" spc="-20" dirty="0">
                <a:latin typeface="Times New Roman" pitchFamily="18" charset="0"/>
                <a:cs typeface="Times New Roman" pitchFamily="18" charset="0"/>
              </a:rPr>
              <a:t> </a:t>
            </a:r>
            <a:r>
              <a:rPr sz="2400" spc="-5" dirty="0">
                <a:latin typeface="Times New Roman" pitchFamily="18" charset="0"/>
                <a:cs typeface="Times New Roman" pitchFamily="18" charset="0"/>
              </a:rPr>
              <a:t>system:</a:t>
            </a:r>
            <a:endParaRPr sz="2400" dirty="0">
              <a:latin typeface="Times New Roman" pitchFamily="18" charset="0"/>
              <a:cs typeface="Times New Roman" pitchFamily="18" charset="0"/>
            </a:endParaRPr>
          </a:p>
          <a:p>
            <a:pPr marL="241300" indent="-229235">
              <a:lnSpc>
                <a:spcPct val="100000"/>
              </a:lnSpc>
              <a:spcBef>
                <a:spcPts val="710"/>
              </a:spcBef>
              <a:buFont typeface="Arial MT"/>
              <a:buChar char="•"/>
              <a:tabLst>
                <a:tab pos="241935" algn="l"/>
              </a:tabLst>
            </a:pPr>
            <a:r>
              <a:rPr sz="2400" dirty="0">
                <a:latin typeface="Times New Roman" pitchFamily="18" charset="0"/>
                <a:cs typeface="Times New Roman" pitchFamily="18" charset="0"/>
              </a:rPr>
              <a:t>A</a:t>
            </a:r>
            <a:r>
              <a:rPr sz="2400" spc="-145" dirty="0">
                <a:latin typeface="Times New Roman" pitchFamily="18" charset="0"/>
                <a:cs typeface="Times New Roman" pitchFamily="18" charset="0"/>
              </a:rPr>
              <a:t> </a:t>
            </a:r>
            <a:r>
              <a:rPr sz="2400" dirty="0">
                <a:latin typeface="Times New Roman" pitchFamily="18" charset="0"/>
                <a:cs typeface="Times New Roman" pitchFamily="18" charset="0"/>
              </a:rPr>
              <a:t>=</a:t>
            </a:r>
            <a:r>
              <a:rPr sz="2400" spc="-30" dirty="0">
                <a:latin typeface="Times New Roman" pitchFamily="18" charset="0"/>
                <a:cs typeface="Times New Roman" pitchFamily="18" charset="0"/>
              </a:rPr>
              <a:t> </a:t>
            </a:r>
            <a:r>
              <a:rPr sz="2400" dirty="0">
                <a:latin typeface="Times New Roman" pitchFamily="18" charset="0"/>
                <a:cs typeface="Times New Roman" pitchFamily="18" charset="0"/>
              </a:rPr>
              <a:t>4</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points</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per</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credit/unit</a:t>
            </a:r>
          </a:p>
          <a:p>
            <a:pPr marL="241300" indent="-229235">
              <a:lnSpc>
                <a:spcPct val="100000"/>
              </a:lnSpc>
              <a:spcBef>
                <a:spcPts val="710"/>
              </a:spcBef>
              <a:buFont typeface="Arial MT"/>
              <a:buChar char="•"/>
              <a:tabLst>
                <a:tab pos="241935" algn="l"/>
              </a:tabLst>
            </a:pPr>
            <a:r>
              <a:rPr sz="2400" dirty="0">
                <a:latin typeface="Times New Roman" pitchFamily="18" charset="0"/>
                <a:cs typeface="Times New Roman" pitchFamily="18" charset="0"/>
              </a:rPr>
              <a:t>B</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3</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points</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per</a:t>
            </a:r>
            <a:r>
              <a:rPr sz="2400" spc="-5" dirty="0">
                <a:latin typeface="Times New Roman" pitchFamily="18" charset="0"/>
                <a:cs typeface="Times New Roman" pitchFamily="18" charset="0"/>
              </a:rPr>
              <a:t> credit/unit</a:t>
            </a:r>
            <a:endParaRPr sz="2400" dirty="0">
              <a:latin typeface="Times New Roman" pitchFamily="18" charset="0"/>
              <a:cs typeface="Times New Roman" pitchFamily="18" charset="0"/>
            </a:endParaRPr>
          </a:p>
          <a:p>
            <a:pPr marL="241300" indent="-229235">
              <a:lnSpc>
                <a:spcPct val="100000"/>
              </a:lnSpc>
              <a:spcBef>
                <a:spcPts val="720"/>
              </a:spcBef>
              <a:buFont typeface="Arial MT"/>
              <a:buChar char="•"/>
              <a:tabLst>
                <a:tab pos="241935" algn="l"/>
              </a:tabLst>
            </a:pPr>
            <a:r>
              <a:rPr sz="2400" dirty="0">
                <a:latin typeface="Times New Roman" pitchFamily="18" charset="0"/>
                <a:cs typeface="Times New Roman" pitchFamily="18" charset="0"/>
              </a:rPr>
              <a:t>C</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2</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points</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per</a:t>
            </a:r>
            <a:r>
              <a:rPr sz="2400" spc="-5" dirty="0">
                <a:latin typeface="Times New Roman" pitchFamily="18" charset="0"/>
                <a:cs typeface="Times New Roman" pitchFamily="18" charset="0"/>
              </a:rPr>
              <a:t> credit/unit</a:t>
            </a:r>
            <a:endParaRPr sz="2400" dirty="0">
              <a:latin typeface="Times New Roman" pitchFamily="18" charset="0"/>
              <a:cs typeface="Times New Roman" pitchFamily="18" charset="0"/>
            </a:endParaRPr>
          </a:p>
          <a:p>
            <a:pPr marL="241300" indent="-229235">
              <a:lnSpc>
                <a:spcPct val="100000"/>
              </a:lnSpc>
              <a:spcBef>
                <a:spcPts val="705"/>
              </a:spcBef>
              <a:buFont typeface="Arial MT"/>
              <a:buChar char="•"/>
              <a:tabLst>
                <a:tab pos="241935" algn="l"/>
              </a:tabLst>
            </a:pPr>
            <a:r>
              <a:rPr sz="2400" dirty="0">
                <a:latin typeface="Times New Roman" pitchFamily="18" charset="0"/>
                <a:cs typeface="Times New Roman" pitchFamily="18" charset="0"/>
              </a:rPr>
              <a:t>D</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1</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point</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per</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credit/unit</a:t>
            </a:r>
          </a:p>
          <a:p>
            <a:pPr marL="241300" indent="-229235">
              <a:lnSpc>
                <a:spcPct val="100000"/>
              </a:lnSpc>
              <a:spcBef>
                <a:spcPts val="715"/>
              </a:spcBef>
              <a:buFont typeface="Arial MT"/>
              <a:buChar char="•"/>
              <a:tabLst>
                <a:tab pos="241935" algn="l"/>
              </a:tabLst>
            </a:pPr>
            <a:r>
              <a:rPr sz="2400" dirty="0">
                <a:latin typeface="Times New Roman" pitchFamily="18" charset="0"/>
                <a:cs typeface="Times New Roman" pitchFamily="18" charset="0"/>
              </a:rPr>
              <a:t>E/F</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0</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point</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per</a:t>
            </a:r>
            <a:r>
              <a:rPr sz="2400" spc="-5" dirty="0">
                <a:latin typeface="Times New Roman" pitchFamily="18" charset="0"/>
                <a:cs typeface="Times New Roman" pitchFamily="18" charset="0"/>
              </a:rPr>
              <a:t> credit/unit</a:t>
            </a:r>
            <a:endParaRPr sz="2400"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819400"/>
            <a:ext cx="5410200" cy="3505200"/>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123E1B-3956-ADFD-3094-5E750936F563}"/>
              </a:ext>
            </a:extLst>
          </p:cNvPr>
          <p:cNvSpPr>
            <a:spLocks noGrp="1"/>
          </p:cNvSpPr>
          <p:nvPr>
            <p:ph idx="1"/>
          </p:nvPr>
        </p:nvSpPr>
        <p:spPr>
          <a:xfrm>
            <a:off x="573437" y="-92990"/>
            <a:ext cx="11406752" cy="5982346"/>
          </a:xfrm>
        </p:spPr>
        <p:txBody>
          <a:bodyPr>
            <a:normAutofit/>
          </a:bodyPr>
          <a:lstStyle/>
          <a:p>
            <a:pPr>
              <a:lnSpc>
                <a:spcPct val="150000"/>
              </a:lnSpc>
            </a:pPr>
            <a:r>
              <a:rPr lang="en-US" sz="3200" spc="-155" dirty="0">
                <a:solidFill>
                  <a:srgbClr val="FF0000"/>
                </a:solidFill>
                <a:latin typeface="Times New Roman" pitchFamily="18" charset="0"/>
                <a:cs typeface="Times New Roman" pitchFamily="18" charset="0"/>
              </a:rPr>
              <a:t>Types</a:t>
            </a:r>
            <a:r>
              <a:rPr lang="en-US" sz="3200" spc="-80" dirty="0">
                <a:solidFill>
                  <a:srgbClr val="FF0000"/>
                </a:solidFill>
                <a:latin typeface="Times New Roman" pitchFamily="18" charset="0"/>
                <a:cs typeface="Times New Roman" pitchFamily="18" charset="0"/>
              </a:rPr>
              <a:t> </a:t>
            </a:r>
            <a:r>
              <a:rPr lang="en-US" sz="3200" spc="-150" dirty="0">
                <a:solidFill>
                  <a:srgbClr val="FF0000"/>
                </a:solidFill>
                <a:latin typeface="Times New Roman" pitchFamily="18" charset="0"/>
                <a:cs typeface="Times New Roman" pitchFamily="18" charset="0"/>
              </a:rPr>
              <a:t>of</a:t>
            </a:r>
            <a:r>
              <a:rPr lang="en-US" sz="3200" spc="-95" dirty="0">
                <a:solidFill>
                  <a:srgbClr val="FF0000"/>
                </a:solidFill>
                <a:latin typeface="Times New Roman" pitchFamily="18" charset="0"/>
                <a:cs typeface="Times New Roman" pitchFamily="18" charset="0"/>
              </a:rPr>
              <a:t> </a:t>
            </a:r>
            <a:r>
              <a:rPr lang="en-US" sz="3200" spc="-155" dirty="0">
                <a:solidFill>
                  <a:srgbClr val="FF0000"/>
                </a:solidFill>
                <a:latin typeface="Times New Roman" pitchFamily="18" charset="0"/>
                <a:cs typeface="Times New Roman" pitchFamily="18" charset="0"/>
              </a:rPr>
              <a:t>grading</a:t>
            </a:r>
            <a:r>
              <a:rPr lang="en-US" sz="3200" spc="-80" dirty="0">
                <a:solidFill>
                  <a:srgbClr val="FF0000"/>
                </a:solidFill>
                <a:latin typeface="Times New Roman" pitchFamily="18" charset="0"/>
                <a:cs typeface="Times New Roman" pitchFamily="18" charset="0"/>
              </a:rPr>
              <a:t> </a:t>
            </a:r>
            <a:r>
              <a:rPr lang="en-US" sz="3200" spc="-155" dirty="0" err="1">
                <a:solidFill>
                  <a:srgbClr val="FF0000"/>
                </a:solidFill>
                <a:latin typeface="Times New Roman" pitchFamily="18" charset="0"/>
                <a:cs typeface="Times New Roman" pitchFamily="18" charset="0"/>
              </a:rPr>
              <a:t>systems.</a:t>
            </a:r>
            <a:r>
              <a:rPr lang="en-US" sz="3200" spc="-75" dirty="0" err="1">
                <a:solidFill>
                  <a:srgbClr val="FF0000"/>
                </a:solidFill>
                <a:latin typeface="Times New Roman" pitchFamily="18" charset="0"/>
                <a:cs typeface="Times New Roman" pitchFamily="18" charset="0"/>
              </a:rPr>
              <a:t>Cont</a:t>
            </a:r>
            <a:r>
              <a:rPr lang="en-US" sz="3200" spc="-75" dirty="0">
                <a:solidFill>
                  <a:srgbClr val="FF0000"/>
                </a:solidFill>
                <a:latin typeface="Times New Roman" pitchFamily="18" charset="0"/>
                <a:cs typeface="Times New Roman" pitchFamily="18" charset="0"/>
              </a:rPr>
              <a:t>.,</a:t>
            </a:r>
            <a:endParaRPr lang="en-US" sz="3200" b="1" dirty="0">
              <a:latin typeface="Times New Roman" panose="02020603050405020304" pitchFamily="18" charset="0"/>
              <a:cs typeface="Times New Roman" panose="02020603050405020304" pitchFamily="18" charset="0"/>
            </a:endParaRPr>
          </a:p>
          <a:p>
            <a:pPr>
              <a:lnSpc>
                <a:spcPct val="150000"/>
              </a:lnSpc>
            </a:pPr>
            <a:r>
              <a:rPr lang="en-US" b="1" dirty="0">
                <a:latin typeface="Times New Roman" panose="02020603050405020304" pitchFamily="18" charset="0"/>
                <a:cs typeface="Times New Roman" panose="02020603050405020304" pitchFamily="18" charset="0"/>
              </a:rPr>
              <a:t>Example If a </a:t>
            </a:r>
            <a:r>
              <a:rPr lang="en-US" b="1" spc="-5" dirty="0">
                <a:latin typeface="Times New Roman" panose="02020603050405020304" pitchFamily="18" charset="0"/>
                <a:cs typeface="Times New Roman" pitchFamily="18" charset="0"/>
              </a:rPr>
              <a:t>student </a:t>
            </a:r>
            <a:r>
              <a:rPr lang="en-US" b="1" dirty="0">
                <a:latin typeface="Times New Roman" panose="02020603050405020304" pitchFamily="18" charset="0"/>
                <a:cs typeface="Times New Roman" pitchFamily="18" charset="0"/>
              </a:rPr>
              <a:t>took </a:t>
            </a:r>
            <a:r>
              <a:rPr lang="en-US" b="1" spc="-5" dirty="0">
                <a:latin typeface="Times New Roman" panose="02020603050405020304" pitchFamily="18" charset="0"/>
                <a:cs typeface="Times New Roman" pitchFamily="18" charset="0"/>
              </a:rPr>
              <a:t>two 3-credit courses </a:t>
            </a:r>
            <a:r>
              <a:rPr lang="en-US" b="1" dirty="0">
                <a:latin typeface="Times New Roman" panose="02020603050405020304" pitchFamily="18" charset="0"/>
                <a:cs typeface="Times New Roman" pitchFamily="18" charset="0"/>
              </a:rPr>
              <a:t>and </a:t>
            </a:r>
            <a:r>
              <a:rPr lang="en-US" b="1" spc="-5" dirty="0">
                <a:latin typeface="Times New Roman" panose="02020603050405020304" pitchFamily="18" charset="0"/>
                <a:cs typeface="Times New Roman" pitchFamily="18" charset="0"/>
              </a:rPr>
              <a:t>ONE </a:t>
            </a:r>
            <a:r>
              <a:rPr lang="en-US" b="1" dirty="0">
                <a:latin typeface="Times New Roman" panose="02020603050405020304" pitchFamily="18" charset="0"/>
                <a:cs typeface="Times New Roman" pitchFamily="18" charset="0"/>
              </a:rPr>
              <a:t>6-credit nursing </a:t>
            </a:r>
            <a:r>
              <a:rPr lang="en-US" b="1" spc="-5" dirty="0">
                <a:latin typeface="Times New Roman" panose="02020603050405020304" pitchFamily="18" charset="0"/>
                <a:cs typeface="Times New Roman" pitchFamily="18" charset="0"/>
              </a:rPr>
              <a:t>course </a:t>
            </a:r>
            <a:r>
              <a:rPr lang="en-US" b="1" dirty="0">
                <a:latin typeface="Times New Roman" panose="02020603050405020304" pitchFamily="18" charset="0"/>
                <a:cs typeface="Times New Roman" pitchFamily="18" charset="0"/>
              </a:rPr>
              <a:t>and </a:t>
            </a:r>
            <a:r>
              <a:rPr lang="en-US" b="1" spc="5" dirty="0">
                <a:latin typeface="Times New Roman" panose="02020603050405020304" pitchFamily="18" charset="0"/>
                <a:cs typeface="Times New Roman" pitchFamily="18" charset="0"/>
              </a:rPr>
              <a:t> </a:t>
            </a:r>
            <a:r>
              <a:rPr lang="en-US" b="1" spc="-5" dirty="0">
                <a:latin typeface="Times New Roman" panose="02020603050405020304" pitchFamily="18" charset="0"/>
                <a:cs typeface="Times New Roman" pitchFamily="18" charset="0"/>
              </a:rPr>
              <a:t>received </a:t>
            </a:r>
            <a:r>
              <a:rPr lang="en-US" b="1" dirty="0">
                <a:latin typeface="Times New Roman" panose="02020603050405020304" pitchFamily="18" charset="0"/>
                <a:cs typeface="Times New Roman" pitchFamily="18" charset="0"/>
              </a:rPr>
              <a:t>an A in </a:t>
            </a:r>
            <a:r>
              <a:rPr lang="en-US" b="1" spc="-5" dirty="0">
                <a:latin typeface="Times New Roman" panose="02020603050405020304" pitchFamily="18" charset="0"/>
                <a:cs typeface="Times New Roman" pitchFamily="18" charset="0"/>
              </a:rPr>
              <a:t>one of the 3-credit courses, </a:t>
            </a:r>
            <a:r>
              <a:rPr lang="en-US" b="1" dirty="0">
                <a:latin typeface="Times New Roman" panose="02020603050405020304" pitchFamily="18" charset="0"/>
                <a:cs typeface="Times New Roman" pitchFamily="18" charset="0"/>
              </a:rPr>
              <a:t>a C </a:t>
            </a:r>
            <a:r>
              <a:rPr lang="en-US" b="1" spc="-5" dirty="0">
                <a:latin typeface="Times New Roman" panose="02020603050405020304" pitchFamily="18" charset="0"/>
                <a:cs typeface="Times New Roman" pitchFamily="18" charset="0"/>
              </a:rPr>
              <a:t>in the </a:t>
            </a:r>
            <a:r>
              <a:rPr lang="en-US" b="1" spc="-20" dirty="0">
                <a:latin typeface="Times New Roman" panose="02020603050405020304" pitchFamily="18" charset="0"/>
                <a:cs typeface="Times New Roman" pitchFamily="18" charset="0"/>
              </a:rPr>
              <a:t>other, </a:t>
            </a:r>
            <a:r>
              <a:rPr lang="en-US" b="1" dirty="0">
                <a:latin typeface="Times New Roman" panose="02020603050405020304" pitchFamily="18" charset="0"/>
                <a:cs typeface="Times New Roman" pitchFamily="18" charset="0"/>
              </a:rPr>
              <a:t>and a B in a </a:t>
            </a:r>
            <a:r>
              <a:rPr lang="en-US" b="1" spc="-5" dirty="0">
                <a:latin typeface="Times New Roman" panose="02020603050405020304" pitchFamily="18" charset="0"/>
                <a:cs typeface="Times New Roman" pitchFamily="18" charset="0"/>
              </a:rPr>
              <a:t>6-credit </a:t>
            </a:r>
            <a:r>
              <a:rPr lang="en-US" b="1" dirty="0">
                <a:latin typeface="Times New Roman" panose="02020603050405020304" pitchFamily="18" charset="0"/>
                <a:cs typeface="Times New Roman" pitchFamily="18" charset="0"/>
              </a:rPr>
              <a:t> </a:t>
            </a:r>
            <a:r>
              <a:rPr lang="en-US" b="1" spc="-5" dirty="0">
                <a:latin typeface="Times New Roman" panose="02020603050405020304" pitchFamily="18" charset="0"/>
                <a:cs typeface="Times New Roman" pitchFamily="18" charset="0"/>
              </a:rPr>
              <a:t>course, Calculate GPA?</a:t>
            </a:r>
            <a:endParaRPr lang="en-US"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A student takes:</a:t>
            </a:r>
          </a:p>
          <a:p>
            <a:pPr>
              <a:buFont typeface="Wingdings" panose="05000000000000000000" pitchFamily="2" charset="2"/>
              <a:buChar char="Ø"/>
            </a:pPr>
            <a:r>
              <a:rPr lang="en-US" sz="1600" b="1" dirty="0">
                <a:latin typeface="Times New Roman" panose="02020603050405020304" pitchFamily="18" charset="0"/>
                <a:cs typeface="Times New Roman" panose="02020603050405020304" pitchFamily="18" charset="0"/>
              </a:rPr>
              <a:t>Two 3-credit courses</a:t>
            </a:r>
          </a:p>
          <a:p>
            <a:pPr>
              <a:buFont typeface="Wingdings" panose="05000000000000000000" pitchFamily="2" charset="2"/>
              <a:buChar char="Ø"/>
            </a:pPr>
            <a:r>
              <a:rPr lang="en-US" sz="1600" b="1" dirty="0">
                <a:latin typeface="Times New Roman" panose="02020603050405020304" pitchFamily="18" charset="0"/>
                <a:cs typeface="Times New Roman" panose="02020603050405020304" pitchFamily="18" charset="0"/>
              </a:rPr>
              <a:t>One 6-credit course (a nursing course) </a:t>
            </a:r>
          </a:p>
          <a:p>
            <a:r>
              <a:rPr lang="en-US" sz="1600" b="1" dirty="0">
                <a:latin typeface="Times New Roman" panose="02020603050405020304" pitchFamily="18" charset="0"/>
                <a:cs typeface="Times New Roman" panose="02020603050405020304" pitchFamily="18" charset="0"/>
              </a:rPr>
              <a:t>And receives:</a:t>
            </a:r>
          </a:p>
          <a:p>
            <a:pPr>
              <a:buFont typeface="Wingdings" panose="05000000000000000000" pitchFamily="2" charset="2"/>
              <a:buChar char="Ø"/>
            </a:pPr>
            <a:r>
              <a:rPr lang="en-US" sz="1600" b="1" dirty="0">
                <a:latin typeface="Times New Roman" panose="02020603050405020304" pitchFamily="18" charset="0"/>
                <a:cs typeface="Times New Roman" panose="02020603050405020304" pitchFamily="18" charset="0"/>
              </a:rPr>
              <a:t>A in one 3-credit course → 4 points × 3 credits = 12 grade points</a:t>
            </a:r>
          </a:p>
          <a:p>
            <a:pPr>
              <a:buFont typeface="Wingdings" panose="05000000000000000000" pitchFamily="2" charset="2"/>
              <a:buChar char="Ø"/>
            </a:pPr>
            <a:r>
              <a:rPr lang="en-US" sz="1600" b="1" dirty="0">
                <a:latin typeface="Times New Roman" panose="02020603050405020304" pitchFamily="18" charset="0"/>
                <a:cs typeface="Times New Roman" panose="02020603050405020304" pitchFamily="18" charset="0"/>
              </a:rPr>
              <a:t>C in the other 3-credit course → 2 points × 3 credits = 6 grade points</a:t>
            </a:r>
          </a:p>
          <a:p>
            <a:pPr>
              <a:buFont typeface="Wingdings" panose="05000000000000000000" pitchFamily="2" charset="2"/>
              <a:buChar char="Ø"/>
            </a:pPr>
            <a:r>
              <a:rPr lang="en-US" sz="1600" b="1" dirty="0">
                <a:latin typeface="Times New Roman" panose="02020603050405020304" pitchFamily="18" charset="0"/>
                <a:cs typeface="Times New Roman" panose="02020603050405020304" pitchFamily="18" charset="0"/>
              </a:rPr>
              <a:t>B in the 6-credit course → 3 points × 6 credits = 18 grade points</a:t>
            </a:r>
          </a:p>
          <a:p>
            <a:r>
              <a:rPr lang="en-US" sz="1600" b="1" dirty="0">
                <a:latin typeface="Times New Roman" panose="02020603050405020304" pitchFamily="18" charset="0"/>
                <a:cs typeface="Times New Roman" panose="02020603050405020304" pitchFamily="18" charset="0"/>
              </a:rPr>
              <a:t>Now, to calculate </a:t>
            </a:r>
            <a:r>
              <a:rPr lang="en-US" sz="1600" b="1" dirty="0" err="1">
                <a:latin typeface="Times New Roman" panose="02020603050405020304" pitchFamily="18" charset="0"/>
                <a:cs typeface="Times New Roman" panose="02020603050405020304" pitchFamily="18" charset="0"/>
              </a:rPr>
              <a:t>GPA:Total</a:t>
            </a:r>
            <a:r>
              <a:rPr lang="en-US" sz="1600" b="1" dirty="0">
                <a:latin typeface="Times New Roman" panose="02020603050405020304" pitchFamily="18" charset="0"/>
                <a:cs typeface="Times New Roman" panose="02020603050405020304" pitchFamily="18" charset="0"/>
              </a:rPr>
              <a:t> Grade Points = 12 + 6 + 18 = 36</a:t>
            </a:r>
          </a:p>
          <a:p>
            <a:r>
              <a:rPr lang="en-US" sz="1600" b="1" dirty="0">
                <a:latin typeface="Times New Roman" panose="02020603050405020304" pitchFamily="18" charset="0"/>
                <a:cs typeface="Times New Roman" panose="02020603050405020304" pitchFamily="18" charset="0"/>
              </a:rPr>
              <a:t>Total Credits Attempted = 3 + 3 + 6 = 12</a:t>
            </a:r>
          </a:p>
          <a:p>
            <a:r>
              <a:rPr lang="en-US" sz="1600" b="1" dirty="0">
                <a:solidFill>
                  <a:srgbClr val="0070C0"/>
                </a:solidFill>
                <a:latin typeface="Times New Roman" panose="02020603050405020304" pitchFamily="18" charset="0"/>
                <a:cs typeface="Times New Roman" panose="02020603050405020304" pitchFamily="18" charset="0"/>
              </a:rPr>
              <a:t>GPA = Total Grade Points ÷ Total Credits </a:t>
            </a:r>
            <a:r>
              <a:rPr lang="en-US" sz="1600" b="1" dirty="0">
                <a:latin typeface="Times New Roman" panose="02020603050405020304" pitchFamily="18" charset="0"/>
                <a:cs typeface="Times New Roman" panose="02020603050405020304" pitchFamily="18" charset="0"/>
              </a:rPr>
              <a:t>= 36 ÷ 12 = 3.0</a:t>
            </a:r>
          </a:p>
        </p:txBody>
      </p:sp>
    </p:spTree>
    <p:extLst>
      <p:ext uri="{BB962C8B-B14F-4D97-AF65-F5344CB8AC3E}">
        <p14:creationId xmlns:p14="http://schemas.microsoft.com/office/powerpoint/2010/main" val="1614029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532772670"/>
              </p:ext>
            </p:extLst>
          </p:nvPr>
        </p:nvGraphicFramePr>
        <p:xfrm>
          <a:off x="838200" y="381004"/>
          <a:ext cx="11049000" cy="5586718"/>
        </p:xfrm>
        <a:graphic>
          <a:graphicData uri="http://schemas.openxmlformats.org/drawingml/2006/table">
            <a:tbl>
              <a:tblPr firstRow="1" bandRow="1">
                <a:tableStyleId>{2D5ABB26-0587-4C30-8999-92F81FD0307C}</a:tableStyleId>
              </a:tblPr>
              <a:tblGrid>
                <a:gridCol w="5022450">
                  <a:extLst>
                    <a:ext uri="{9D8B030D-6E8A-4147-A177-3AD203B41FA5}">
                      <a16:colId xmlns:a16="http://schemas.microsoft.com/office/drawing/2014/main" xmlns="" val="20000"/>
                    </a:ext>
                  </a:extLst>
                </a:gridCol>
                <a:gridCol w="6026550">
                  <a:extLst>
                    <a:ext uri="{9D8B030D-6E8A-4147-A177-3AD203B41FA5}">
                      <a16:colId xmlns:a16="http://schemas.microsoft.com/office/drawing/2014/main" xmlns="" val="20001"/>
                    </a:ext>
                  </a:extLst>
                </a:gridCol>
              </a:tblGrid>
              <a:tr h="872355">
                <a:tc gridSpan="2">
                  <a:txBody>
                    <a:bodyPr/>
                    <a:lstStyle/>
                    <a:p>
                      <a:pPr algn="ctr">
                        <a:lnSpc>
                          <a:spcPct val="100000"/>
                        </a:lnSpc>
                        <a:spcBef>
                          <a:spcPts val="204"/>
                        </a:spcBef>
                      </a:pPr>
                      <a:r>
                        <a:rPr sz="2400" spc="-20" dirty="0">
                          <a:latin typeface="Arial Black"/>
                          <a:cs typeface="Arial Black"/>
                        </a:rPr>
                        <a:t>PLUS</a:t>
                      </a:r>
                      <a:r>
                        <a:rPr sz="2400" spc="-15" dirty="0">
                          <a:latin typeface="Arial Black"/>
                          <a:cs typeface="Arial Black"/>
                        </a:rPr>
                        <a:t> </a:t>
                      </a:r>
                      <a:r>
                        <a:rPr sz="2400" dirty="0">
                          <a:latin typeface="Arial Black"/>
                          <a:cs typeface="Arial Black"/>
                        </a:rPr>
                        <a:t>AND</a:t>
                      </a:r>
                      <a:r>
                        <a:rPr sz="2400" spc="-30" dirty="0">
                          <a:latin typeface="Arial Black"/>
                          <a:cs typeface="Arial Black"/>
                        </a:rPr>
                        <a:t> </a:t>
                      </a:r>
                      <a:r>
                        <a:rPr sz="2400" dirty="0">
                          <a:latin typeface="Arial Black"/>
                          <a:cs typeface="Arial Black"/>
                        </a:rPr>
                        <a:t>MINUS</a:t>
                      </a:r>
                      <a:r>
                        <a:rPr sz="2400" spc="-25" dirty="0">
                          <a:latin typeface="Arial Black"/>
                          <a:cs typeface="Arial Black"/>
                        </a:rPr>
                        <a:t> SYSTEM</a:t>
                      </a:r>
                      <a:endParaRPr sz="2400">
                        <a:latin typeface="Arial Black"/>
                        <a:cs typeface="Arial Black"/>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9E6DF"/>
                    </a:solidFill>
                  </a:tcPr>
                </a:tc>
                <a:tc hMerge="1">
                  <a:txBody>
                    <a:bodyPr/>
                    <a:lstStyle/>
                    <a:p>
                      <a:endParaRPr/>
                    </a:p>
                  </a:txBody>
                  <a:tcPr marL="0" marR="0" marT="0" marB="0"/>
                </a:tc>
                <a:extLst>
                  <a:ext uri="{0D108BD9-81ED-4DB2-BD59-A6C34878D82A}">
                    <a16:rowId xmlns:a16="http://schemas.microsoft.com/office/drawing/2014/main" xmlns="" val="10000"/>
                  </a:ext>
                </a:extLst>
              </a:tr>
              <a:tr h="439227">
                <a:tc>
                  <a:txBody>
                    <a:bodyPr/>
                    <a:lstStyle/>
                    <a:p>
                      <a:pPr marL="2540" algn="ctr">
                        <a:lnSpc>
                          <a:spcPct val="100000"/>
                        </a:lnSpc>
                        <a:spcBef>
                          <a:spcPts val="254"/>
                        </a:spcBef>
                      </a:pPr>
                      <a:r>
                        <a:rPr sz="2400" b="1" spc="-25" dirty="0">
                          <a:latin typeface="Trebuchet MS"/>
                          <a:cs typeface="Trebuchet MS"/>
                        </a:rPr>
                        <a:t>L</a:t>
                      </a:r>
                      <a:r>
                        <a:rPr sz="2400" b="1" dirty="0">
                          <a:latin typeface="Trebuchet MS"/>
                          <a:cs typeface="Trebuchet MS"/>
                        </a:rPr>
                        <a:t>et</a:t>
                      </a:r>
                      <a:r>
                        <a:rPr sz="2400" b="1" spc="-20" dirty="0">
                          <a:latin typeface="Trebuchet MS"/>
                          <a:cs typeface="Trebuchet MS"/>
                        </a:rPr>
                        <a:t>t</a:t>
                      </a:r>
                      <a:r>
                        <a:rPr sz="2400" b="1" dirty="0">
                          <a:latin typeface="Trebuchet MS"/>
                          <a:cs typeface="Trebuchet MS"/>
                        </a:rPr>
                        <a:t>er</a:t>
                      </a:r>
                      <a:r>
                        <a:rPr sz="2400" b="1" spc="-20" dirty="0">
                          <a:latin typeface="Trebuchet MS"/>
                          <a:cs typeface="Trebuchet MS"/>
                        </a:rPr>
                        <a:t> </a:t>
                      </a:r>
                      <a:r>
                        <a:rPr sz="2400" b="1" spc="-15" dirty="0">
                          <a:latin typeface="Trebuchet MS"/>
                          <a:cs typeface="Trebuchet MS"/>
                        </a:rPr>
                        <a:t>G</a:t>
                      </a:r>
                      <a:r>
                        <a:rPr sz="2400" b="1" spc="-20" dirty="0">
                          <a:latin typeface="Trebuchet MS"/>
                          <a:cs typeface="Trebuchet MS"/>
                        </a:rPr>
                        <a:t>r</a:t>
                      </a:r>
                      <a:r>
                        <a:rPr sz="2400" b="1" dirty="0">
                          <a:latin typeface="Trebuchet MS"/>
                          <a:cs typeface="Trebuchet MS"/>
                        </a:rPr>
                        <a:t>ade</a:t>
                      </a:r>
                      <a:endParaRPr sz="2400">
                        <a:latin typeface="Trebuchet MS"/>
                        <a:cs typeface="Trebuchet MS"/>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7F5F3"/>
                    </a:solidFill>
                  </a:tcPr>
                </a:tc>
                <a:tc>
                  <a:txBody>
                    <a:bodyPr/>
                    <a:lstStyle/>
                    <a:p>
                      <a:pPr marL="1905" algn="ctr">
                        <a:lnSpc>
                          <a:spcPct val="100000"/>
                        </a:lnSpc>
                        <a:spcBef>
                          <a:spcPts val="254"/>
                        </a:spcBef>
                      </a:pPr>
                      <a:r>
                        <a:rPr sz="2400" b="1" spc="-75" dirty="0">
                          <a:latin typeface="Trebuchet MS"/>
                          <a:cs typeface="Trebuchet MS"/>
                        </a:rPr>
                        <a:t>Grade</a:t>
                      </a:r>
                      <a:r>
                        <a:rPr sz="2400" b="1" spc="-65" dirty="0">
                          <a:latin typeface="Trebuchet MS"/>
                          <a:cs typeface="Trebuchet MS"/>
                        </a:rPr>
                        <a:t> </a:t>
                      </a:r>
                      <a:r>
                        <a:rPr sz="2400" b="1" spc="-85" dirty="0">
                          <a:latin typeface="Trebuchet MS"/>
                          <a:cs typeface="Trebuchet MS"/>
                        </a:rPr>
                        <a:t>Points</a:t>
                      </a:r>
                      <a:endParaRPr sz="2400">
                        <a:latin typeface="Trebuchet MS"/>
                        <a:cs typeface="Trebuchet MS"/>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7F5F3"/>
                    </a:solidFill>
                  </a:tcPr>
                </a:tc>
                <a:extLst>
                  <a:ext uri="{0D108BD9-81ED-4DB2-BD59-A6C34878D82A}">
                    <a16:rowId xmlns:a16="http://schemas.microsoft.com/office/drawing/2014/main" xmlns="" val="10001"/>
                  </a:ext>
                </a:extLst>
              </a:tr>
              <a:tr h="356261">
                <a:tc>
                  <a:txBody>
                    <a:bodyPr/>
                    <a:lstStyle/>
                    <a:p>
                      <a:pPr marL="635" algn="ctr">
                        <a:lnSpc>
                          <a:spcPct val="100000"/>
                        </a:lnSpc>
                        <a:spcBef>
                          <a:spcPts val="275"/>
                        </a:spcBef>
                      </a:pPr>
                      <a:r>
                        <a:rPr sz="1800" b="1" dirty="0">
                          <a:latin typeface="Trebuchet MS"/>
                          <a:cs typeface="Trebuchet MS"/>
                        </a:rPr>
                        <a:t>A</a:t>
                      </a:r>
                      <a:endParaRPr sz="1800">
                        <a:latin typeface="Trebuchet MS"/>
                        <a:cs typeface="Trebuchet MS"/>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F9F8"/>
                    </a:solidFill>
                  </a:tcPr>
                </a:tc>
                <a:tc>
                  <a:txBody>
                    <a:bodyPr/>
                    <a:lstStyle/>
                    <a:p>
                      <a:pPr marL="1270" algn="ctr">
                        <a:lnSpc>
                          <a:spcPct val="100000"/>
                        </a:lnSpc>
                        <a:spcBef>
                          <a:spcPts val="275"/>
                        </a:spcBef>
                      </a:pPr>
                      <a:r>
                        <a:rPr sz="1800" b="1" spc="-145" dirty="0">
                          <a:latin typeface="Trebuchet MS"/>
                          <a:cs typeface="Trebuchet MS"/>
                        </a:rPr>
                        <a:t>4.00</a:t>
                      </a:r>
                      <a:endParaRPr sz="1800">
                        <a:latin typeface="Trebuchet MS"/>
                        <a:cs typeface="Trebuchet MS"/>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F9F8"/>
                    </a:solidFill>
                  </a:tcPr>
                </a:tc>
                <a:extLst>
                  <a:ext uri="{0D108BD9-81ED-4DB2-BD59-A6C34878D82A}">
                    <a16:rowId xmlns:a16="http://schemas.microsoft.com/office/drawing/2014/main" xmlns="" val="10002"/>
                  </a:ext>
                </a:extLst>
              </a:tr>
              <a:tr h="356261">
                <a:tc>
                  <a:txBody>
                    <a:bodyPr/>
                    <a:lstStyle/>
                    <a:p>
                      <a:pPr algn="ctr">
                        <a:lnSpc>
                          <a:spcPct val="100000"/>
                        </a:lnSpc>
                        <a:spcBef>
                          <a:spcPts val="275"/>
                        </a:spcBef>
                      </a:pPr>
                      <a:r>
                        <a:rPr sz="1800" b="1" spc="90" dirty="0">
                          <a:latin typeface="Trebuchet MS"/>
                          <a:cs typeface="Trebuchet MS"/>
                        </a:rPr>
                        <a:t>A-</a:t>
                      </a:r>
                      <a:endParaRPr sz="1800">
                        <a:latin typeface="Trebuchet MS"/>
                        <a:cs typeface="Trebuchet MS"/>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F5F3"/>
                    </a:solidFill>
                  </a:tcPr>
                </a:tc>
                <a:tc>
                  <a:txBody>
                    <a:bodyPr/>
                    <a:lstStyle/>
                    <a:p>
                      <a:pPr marL="1270" algn="ctr">
                        <a:lnSpc>
                          <a:spcPct val="100000"/>
                        </a:lnSpc>
                        <a:spcBef>
                          <a:spcPts val="275"/>
                        </a:spcBef>
                      </a:pPr>
                      <a:r>
                        <a:rPr sz="1800" b="1" spc="-145" dirty="0">
                          <a:latin typeface="Trebuchet MS"/>
                          <a:cs typeface="Trebuchet MS"/>
                        </a:rPr>
                        <a:t>3.67</a:t>
                      </a:r>
                      <a:endParaRPr sz="1800">
                        <a:latin typeface="Trebuchet MS"/>
                        <a:cs typeface="Trebuchet MS"/>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F5F3"/>
                    </a:solidFill>
                  </a:tcPr>
                </a:tc>
                <a:extLst>
                  <a:ext uri="{0D108BD9-81ED-4DB2-BD59-A6C34878D82A}">
                    <a16:rowId xmlns:a16="http://schemas.microsoft.com/office/drawing/2014/main" xmlns="" val="10003"/>
                  </a:ext>
                </a:extLst>
              </a:tr>
              <a:tr h="356262">
                <a:tc>
                  <a:txBody>
                    <a:bodyPr/>
                    <a:lstStyle/>
                    <a:p>
                      <a:pPr algn="ctr">
                        <a:lnSpc>
                          <a:spcPct val="100000"/>
                        </a:lnSpc>
                        <a:spcBef>
                          <a:spcPts val="280"/>
                        </a:spcBef>
                      </a:pPr>
                      <a:r>
                        <a:rPr sz="1800" b="1" spc="-45" dirty="0">
                          <a:latin typeface="Trebuchet MS"/>
                          <a:cs typeface="Trebuchet MS"/>
                        </a:rPr>
                        <a:t>B+</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F9F8"/>
                    </a:solidFill>
                  </a:tcPr>
                </a:tc>
                <a:tc>
                  <a:txBody>
                    <a:bodyPr/>
                    <a:lstStyle/>
                    <a:p>
                      <a:pPr algn="ctr">
                        <a:lnSpc>
                          <a:spcPct val="100000"/>
                        </a:lnSpc>
                        <a:spcBef>
                          <a:spcPts val="280"/>
                        </a:spcBef>
                      </a:pPr>
                      <a:r>
                        <a:rPr sz="1800" b="1" spc="-135" dirty="0">
                          <a:latin typeface="Trebuchet MS"/>
                          <a:cs typeface="Trebuchet MS"/>
                        </a:rPr>
                        <a:t>3.33</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F9F8"/>
                    </a:solidFill>
                  </a:tcPr>
                </a:tc>
                <a:extLst>
                  <a:ext uri="{0D108BD9-81ED-4DB2-BD59-A6C34878D82A}">
                    <a16:rowId xmlns:a16="http://schemas.microsoft.com/office/drawing/2014/main" xmlns="" val="10004"/>
                  </a:ext>
                </a:extLst>
              </a:tr>
              <a:tr h="356261">
                <a:tc>
                  <a:txBody>
                    <a:bodyPr/>
                    <a:lstStyle/>
                    <a:p>
                      <a:pPr marL="635" algn="ctr">
                        <a:lnSpc>
                          <a:spcPct val="100000"/>
                        </a:lnSpc>
                        <a:spcBef>
                          <a:spcPts val="280"/>
                        </a:spcBef>
                      </a:pPr>
                      <a:r>
                        <a:rPr sz="1800" b="1" dirty="0">
                          <a:latin typeface="Trebuchet MS"/>
                          <a:cs typeface="Trebuchet MS"/>
                        </a:rPr>
                        <a:t>B</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F5F3"/>
                    </a:solidFill>
                  </a:tcPr>
                </a:tc>
                <a:tc>
                  <a:txBody>
                    <a:bodyPr/>
                    <a:lstStyle/>
                    <a:p>
                      <a:pPr algn="ctr">
                        <a:lnSpc>
                          <a:spcPct val="100000"/>
                        </a:lnSpc>
                        <a:spcBef>
                          <a:spcPts val="280"/>
                        </a:spcBef>
                      </a:pPr>
                      <a:r>
                        <a:rPr sz="1800" b="1" spc="-140" dirty="0">
                          <a:latin typeface="Trebuchet MS"/>
                          <a:cs typeface="Trebuchet MS"/>
                        </a:rPr>
                        <a:t>3.00</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F5F3"/>
                    </a:solidFill>
                  </a:tcPr>
                </a:tc>
                <a:extLst>
                  <a:ext uri="{0D108BD9-81ED-4DB2-BD59-A6C34878D82A}">
                    <a16:rowId xmlns:a16="http://schemas.microsoft.com/office/drawing/2014/main" xmlns="" val="10005"/>
                  </a:ext>
                </a:extLst>
              </a:tr>
              <a:tr h="356261">
                <a:tc>
                  <a:txBody>
                    <a:bodyPr/>
                    <a:lstStyle/>
                    <a:p>
                      <a:pPr marL="1270" algn="ctr">
                        <a:lnSpc>
                          <a:spcPct val="100000"/>
                        </a:lnSpc>
                        <a:spcBef>
                          <a:spcPts val="280"/>
                        </a:spcBef>
                      </a:pPr>
                      <a:r>
                        <a:rPr sz="1800" b="1" spc="85" dirty="0">
                          <a:latin typeface="Trebuchet MS"/>
                          <a:cs typeface="Trebuchet MS"/>
                        </a:rPr>
                        <a:t>B-</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F9F8"/>
                    </a:solidFill>
                  </a:tcPr>
                </a:tc>
                <a:tc>
                  <a:txBody>
                    <a:bodyPr/>
                    <a:lstStyle/>
                    <a:p>
                      <a:pPr marL="1270" algn="ctr">
                        <a:lnSpc>
                          <a:spcPct val="100000"/>
                        </a:lnSpc>
                        <a:spcBef>
                          <a:spcPts val="280"/>
                        </a:spcBef>
                      </a:pPr>
                      <a:r>
                        <a:rPr sz="1800" b="1" spc="-145" dirty="0">
                          <a:latin typeface="Trebuchet MS"/>
                          <a:cs typeface="Trebuchet MS"/>
                        </a:rPr>
                        <a:t>2.67</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F9F8"/>
                    </a:solidFill>
                  </a:tcPr>
                </a:tc>
                <a:extLst>
                  <a:ext uri="{0D108BD9-81ED-4DB2-BD59-A6C34878D82A}">
                    <a16:rowId xmlns:a16="http://schemas.microsoft.com/office/drawing/2014/main" xmlns="" val="10006"/>
                  </a:ext>
                </a:extLst>
              </a:tr>
              <a:tr h="356261">
                <a:tc>
                  <a:txBody>
                    <a:bodyPr/>
                    <a:lstStyle/>
                    <a:p>
                      <a:pPr algn="ctr">
                        <a:lnSpc>
                          <a:spcPct val="100000"/>
                        </a:lnSpc>
                        <a:spcBef>
                          <a:spcPts val="280"/>
                        </a:spcBef>
                      </a:pPr>
                      <a:r>
                        <a:rPr sz="1800" b="1" spc="-50" dirty="0">
                          <a:latin typeface="Trebuchet MS"/>
                          <a:cs typeface="Trebuchet MS"/>
                        </a:rPr>
                        <a:t>C+</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F5F3"/>
                    </a:solidFill>
                  </a:tcPr>
                </a:tc>
                <a:tc>
                  <a:txBody>
                    <a:bodyPr/>
                    <a:lstStyle/>
                    <a:p>
                      <a:pPr algn="ctr">
                        <a:lnSpc>
                          <a:spcPct val="100000"/>
                        </a:lnSpc>
                        <a:spcBef>
                          <a:spcPts val="280"/>
                        </a:spcBef>
                      </a:pPr>
                      <a:r>
                        <a:rPr sz="1800" b="1" spc="-135" dirty="0">
                          <a:latin typeface="Trebuchet MS"/>
                          <a:cs typeface="Trebuchet MS"/>
                        </a:rPr>
                        <a:t>2.33</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F5F3"/>
                    </a:solidFill>
                  </a:tcPr>
                </a:tc>
                <a:extLst>
                  <a:ext uri="{0D108BD9-81ED-4DB2-BD59-A6C34878D82A}">
                    <a16:rowId xmlns:a16="http://schemas.microsoft.com/office/drawing/2014/main" xmlns="" val="10007"/>
                  </a:ext>
                </a:extLst>
              </a:tr>
              <a:tr h="356262">
                <a:tc>
                  <a:txBody>
                    <a:bodyPr/>
                    <a:lstStyle/>
                    <a:p>
                      <a:pPr algn="ctr">
                        <a:lnSpc>
                          <a:spcPct val="100000"/>
                        </a:lnSpc>
                        <a:spcBef>
                          <a:spcPts val="280"/>
                        </a:spcBef>
                      </a:pPr>
                      <a:r>
                        <a:rPr sz="1800" b="1" dirty="0">
                          <a:latin typeface="Trebuchet MS"/>
                          <a:cs typeface="Trebuchet MS"/>
                        </a:rPr>
                        <a:t>C</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F9F8"/>
                    </a:solidFill>
                  </a:tcPr>
                </a:tc>
                <a:tc>
                  <a:txBody>
                    <a:bodyPr/>
                    <a:lstStyle/>
                    <a:p>
                      <a:pPr algn="ctr">
                        <a:lnSpc>
                          <a:spcPct val="100000"/>
                        </a:lnSpc>
                        <a:spcBef>
                          <a:spcPts val="280"/>
                        </a:spcBef>
                      </a:pPr>
                      <a:r>
                        <a:rPr sz="1800" b="1" spc="-140" dirty="0">
                          <a:latin typeface="Trebuchet MS"/>
                          <a:cs typeface="Trebuchet MS"/>
                        </a:rPr>
                        <a:t>2.00</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F9F8"/>
                    </a:solidFill>
                  </a:tcPr>
                </a:tc>
                <a:extLst>
                  <a:ext uri="{0D108BD9-81ED-4DB2-BD59-A6C34878D82A}">
                    <a16:rowId xmlns:a16="http://schemas.microsoft.com/office/drawing/2014/main" xmlns="" val="10008"/>
                  </a:ext>
                </a:extLst>
              </a:tr>
              <a:tr h="356261">
                <a:tc>
                  <a:txBody>
                    <a:bodyPr/>
                    <a:lstStyle/>
                    <a:p>
                      <a:pPr marL="1270" algn="ctr">
                        <a:lnSpc>
                          <a:spcPct val="100000"/>
                        </a:lnSpc>
                        <a:spcBef>
                          <a:spcPts val="284"/>
                        </a:spcBef>
                      </a:pPr>
                      <a:r>
                        <a:rPr sz="1800" b="1" spc="70" dirty="0">
                          <a:latin typeface="Trebuchet MS"/>
                          <a:cs typeface="Trebuchet MS"/>
                        </a:rPr>
                        <a:t>C-</a:t>
                      </a:r>
                      <a:endParaRPr sz="1800">
                        <a:latin typeface="Trebuchet MS"/>
                        <a:cs typeface="Trebuchet MS"/>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F5F3"/>
                    </a:solidFill>
                  </a:tcPr>
                </a:tc>
                <a:tc>
                  <a:txBody>
                    <a:bodyPr/>
                    <a:lstStyle/>
                    <a:p>
                      <a:pPr marL="1270" algn="ctr">
                        <a:lnSpc>
                          <a:spcPct val="100000"/>
                        </a:lnSpc>
                        <a:spcBef>
                          <a:spcPts val="284"/>
                        </a:spcBef>
                      </a:pPr>
                      <a:r>
                        <a:rPr sz="1800" b="1" spc="-145" dirty="0">
                          <a:latin typeface="Trebuchet MS"/>
                          <a:cs typeface="Trebuchet MS"/>
                        </a:rPr>
                        <a:t>1.67</a:t>
                      </a:r>
                      <a:endParaRPr sz="1800">
                        <a:latin typeface="Trebuchet MS"/>
                        <a:cs typeface="Trebuchet MS"/>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F5F3"/>
                    </a:solidFill>
                  </a:tcPr>
                </a:tc>
                <a:extLst>
                  <a:ext uri="{0D108BD9-81ED-4DB2-BD59-A6C34878D82A}">
                    <a16:rowId xmlns:a16="http://schemas.microsoft.com/office/drawing/2014/main" xmlns="" val="10009"/>
                  </a:ext>
                </a:extLst>
              </a:tr>
              <a:tr h="356262">
                <a:tc>
                  <a:txBody>
                    <a:bodyPr/>
                    <a:lstStyle/>
                    <a:p>
                      <a:pPr marL="1905" algn="ctr">
                        <a:lnSpc>
                          <a:spcPct val="100000"/>
                        </a:lnSpc>
                        <a:spcBef>
                          <a:spcPts val="284"/>
                        </a:spcBef>
                      </a:pPr>
                      <a:r>
                        <a:rPr sz="1800" b="1" spc="-50" dirty="0">
                          <a:latin typeface="Trebuchet MS"/>
                          <a:cs typeface="Trebuchet MS"/>
                        </a:rPr>
                        <a:t>D+</a:t>
                      </a:r>
                      <a:endParaRPr sz="1800">
                        <a:latin typeface="Trebuchet MS"/>
                        <a:cs typeface="Trebuchet MS"/>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F9F8"/>
                    </a:solidFill>
                  </a:tcPr>
                </a:tc>
                <a:tc>
                  <a:txBody>
                    <a:bodyPr/>
                    <a:lstStyle/>
                    <a:p>
                      <a:pPr algn="ctr">
                        <a:lnSpc>
                          <a:spcPct val="100000"/>
                        </a:lnSpc>
                        <a:spcBef>
                          <a:spcPts val="284"/>
                        </a:spcBef>
                      </a:pPr>
                      <a:r>
                        <a:rPr sz="1800" b="1" spc="-135" dirty="0">
                          <a:latin typeface="Trebuchet MS"/>
                          <a:cs typeface="Trebuchet MS"/>
                        </a:rPr>
                        <a:t>1.33</a:t>
                      </a:r>
                      <a:endParaRPr sz="1800">
                        <a:latin typeface="Trebuchet MS"/>
                        <a:cs typeface="Trebuchet MS"/>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F9F8"/>
                    </a:solidFill>
                  </a:tcPr>
                </a:tc>
                <a:extLst>
                  <a:ext uri="{0D108BD9-81ED-4DB2-BD59-A6C34878D82A}">
                    <a16:rowId xmlns:a16="http://schemas.microsoft.com/office/drawing/2014/main" xmlns="" val="10010"/>
                  </a:ext>
                </a:extLst>
              </a:tr>
              <a:tr h="356261">
                <a:tc>
                  <a:txBody>
                    <a:bodyPr/>
                    <a:lstStyle/>
                    <a:p>
                      <a:pPr marL="1905" algn="ctr">
                        <a:lnSpc>
                          <a:spcPct val="100000"/>
                        </a:lnSpc>
                        <a:spcBef>
                          <a:spcPts val="280"/>
                        </a:spcBef>
                      </a:pPr>
                      <a:r>
                        <a:rPr sz="1800" b="1" dirty="0">
                          <a:latin typeface="Trebuchet MS"/>
                          <a:cs typeface="Trebuchet MS"/>
                        </a:rPr>
                        <a:t>D</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F5F3"/>
                    </a:solidFill>
                  </a:tcPr>
                </a:tc>
                <a:tc>
                  <a:txBody>
                    <a:bodyPr/>
                    <a:lstStyle/>
                    <a:p>
                      <a:pPr algn="ctr">
                        <a:lnSpc>
                          <a:spcPct val="100000"/>
                        </a:lnSpc>
                        <a:spcBef>
                          <a:spcPts val="280"/>
                        </a:spcBef>
                      </a:pPr>
                      <a:r>
                        <a:rPr sz="1800" b="1" spc="-145" dirty="0">
                          <a:latin typeface="Trebuchet MS"/>
                          <a:cs typeface="Trebuchet MS"/>
                        </a:rPr>
                        <a:t>1.00</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F5F3"/>
                    </a:solidFill>
                  </a:tcPr>
                </a:tc>
                <a:extLst>
                  <a:ext uri="{0D108BD9-81ED-4DB2-BD59-A6C34878D82A}">
                    <a16:rowId xmlns:a16="http://schemas.microsoft.com/office/drawing/2014/main" xmlns="" val="10011"/>
                  </a:ext>
                </a:extLst>
              </a:tr>
              <a:tr h="356262">
                <a:tc>
                  <a:txBody>
                    <a:bodyPr/>
                    <a:lstStyle/>
                    <a:p>
                      <a:pPr algn="ctr">
                        <a:lnSpc>
                          <a:spcPct val="100000"/>
                        </a:lnSpc>
                        <a:spcBef>
                          <a:spcPts val="280"/>
                        </a:spcBef>
                      </a:pPr>
                      <a:r>
                        <a:rPr sz="1800" b="1" spc="85" dirty="0">
                          <a:latin typeface="Trebuchet MS"/>
                          <a:cs typeface="Trebuchet MS"/>
                        </a:rPr>
                        <a:t>D-</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F9F8"/>
                    </a:solidFill>
                  </a:tcPr>
                </a:tc>
                <a:tc>
                  <a:txBody>
                    <a:bodyPr/>
                    <a:lstStyle/>
                    <a:p>
                      <a:pPr marL="1905" algn="ctr">
                        <a:lnSpc>
                          <a:spcPct val="100000"/>
                        </a:lnSpc>
                        <a:spcBef>
                          <a:spcPts val="280"/>
                        </a:spcBef>
                      </a:pPr>
                      <a:r>
                        <a:rPr sz="1800" b="1" spc="-150" dirty="0">
                          <a:latin typeface="Trebuchet MS"/>
                          <a:cs typeface="Trebuchet MS"/>
                        </a:rPr>
                        <a:t>0.67</a:t>
                      </a:r>
                      <a:endParaRPr sz="1800">
                        <a:latin typeface="Trebuchet MS"/>
                        <a:cs typeface="Trebuchet MS"/>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AF9F8"/>
                    </a:solidFill>
                  </a:tcPr>
                </a:tc>
                <a:extLst>
                  <a:ext uri="{0D108BD9-81ED-4DB2-BD59-A6C34878D82A}">
                    <a16:rowId xmlns:a16="http://schemas.microsoft.com/office/drawing/2014/main" xmlns="" val="10012"/>
                  </a:ext>
                </a:extLst>
              </a:tr>
              <a:tr h="356261">
                <a:tc>
                  <a:txBody>
                    <a:bodyPr/>
                    <a:lstStyle/>
                    <a:p>
                      <a:pPr algn="ctr">
                        <a:lnSpc>
                          <a:spcPct val="100000"/>
                        </a:lnSpc>
                        <a:spcBef>
                          <a:spcPts val="284"/>
                        </a:spcBef>
                      </a:pPr>
                      <a:r>
                        <a:rPr sz="1800" b="1" dirty="0">
                          <a:latin typeface="Trebuchet MS"/>
                          <a:cs typeface="Trebuchet MS"/>
                        </a:rPr>
                        <a:t>F</a:t>
                      </a:r>
                      <a:endParaRPr sz="1800">
                        <a:latin typeface="Trebuchet MS"/>
                        <a:cs typeface="Trebuchet MS"/>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F5F3"/>
                    </a:solidFill>
                  </a:tcPr>
                </a:tc>
                <a:tc>
                  <a:txBody>
                    <a:bodyPr/>
                    <a:lstStyle/>
                    <a:p>
                      <a:pPr algn="ctr">
                        <a:lnSpc>
                          <a:spcPct val="100000"/>
                        </a:lnSpc>
                        <a:spcBef>
                          <a:spcPts val="284"/>
                        </a:spcBef>
                      </a:pPr>
                      <a:r>
                        <a:rPr sz="1800" b="1" spc="-145" dirty="0">
                          <a:latin typeface="Trebuchet MS"/>
                          <a:cs typeface="Trebuchet MS"/>
                        </a:rPr>
                        <a:t>0.00</a:t>
                      </a:r>
                      <a:endParaRPr sz="1800" dirty="0">
                        <a:latin typeface="Trebuchet MS"/>
                        <a:cs typeface="Trebuchet MS"/>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F5F3"/>
                    </a:solidFill>
                  </a:tcPr>
                </a:tc>
                <a:extLst>
                  <a:ext uri="{0D108BD9-81ED-4DB2-BD59-A6C34878D82A}">
                    <a16:rowId xmlns:a16="http://schemas.microsoft.com/office/drawing/2014/main" xmlns="" val="10013"/>
                  </a:ext>
                </a:extLst>
              </a:tr>
            </a:tbl>
          </a:graphicData>
        </a:graphic>
      </p:graphicFrame>
      <p:sp>
        <p:nvSpPr>
          <p:cNvPr id="3" name="object 3"/>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26</a:t>
            </a:fld>
            <a:endParaRPr spc="-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685800"/>
            <a:ext cx="6640830" cy="508473"/>
          </a:xfrm>
          <a:prstGeom prst="rect">
            <a:avLst/>
          </a:prstGeom>
        </p:spPr>
        <p:txBody>
          <a:bodyPr vert="horz" wrap="square" lIns="0" tIns="15875" rIns="0" bIns="0" rtlCol="0">
            <a:spAutoFit/>
          </a:bodyPr>
          <a:lstStyle/>
          <a:p>
            <a:pPr marL="12700" algn="ctr">
              <a:lnSpc>
                <a:spcPct val="100000"/>
              </a:lnSpc>
              <a:spcBef>
                <a:spcPts val="125"/>
              </a:spcBef>
              <a:tabLst>
                <a:tab pos="2855595" algn="l"/>
              </a:tabLst>
            </a:pPr>
            <a:r>
              <a:rPr lang="en-US" sz="3200" spc="-105" dirty="0">
                <a:solidFill>
                  <a:srgbClr val="FF0000"/>
                </a:solidFill>
                <a:latin typeface="Times New Roman" pitchFamily="18" charset="0"/>
                <a:cs typeface="Times New Roman" pitchFamily="18" charset="0"/>
              </a:rPr>
              <a:t>ASSIGNING LETTER</a:t>
            </a:r>
            <a:r>
              <a:rPr lang="en-US" sz="3200" spc="-160" dirty="0">
                <a:solidFill>
                  <a:srgbClr val="FF0000"/>
                </a:solidFill>
                <a:latin typeface="Times New Roman" pitchFamily="18" charset="0"/>
                <a:cs typeface="Times New Roman" pitchFamily="18" charset="0"/>
              </a:rPr>
              <a:t> </a:t>
            </a:r>
            <a:r>
              <a:rPr lang="en-US" sz="3200" spc="-114" dirty="0">
                <a:solidFill>
                  <a:srgbClr val="FF0000"/>
                </a:solidFill>
                <a:latin typeface="Times New Roman" pitchFamily="18" charset="0"/>
                <a:cs typeface="Times New Roman" pitchFamily="18" charset="0"/>
              </a:rPr>
              <a:t>GRADES</a:t>
            </a:r>
            <a:endParaRPr lang="en-US" sz="3200" dirty="0">
              <a:solidFill>
                <a:srgbClr val="FF0000"/>
              </a:solidFill>
              <a:latin typeface="Times New Roman" pitchFamily="18" charset="0"/>
              <a:cs typeface="Times New Roman" pitchFamily="18" charset="0"/>
            </a:endParaRPr>
          </a:p>
        </p:txBody>
      </p:sp>
      <p:sp>
        <p:nvSpPr>
          <p:cNvPr id="3" name="object 3"/>
          <p:cNvSpPr txBox="1"/>
          <p:nvPr/>
        </p:nvSpPr>
        <p:spPr>
          <a:xfrm>
            <a:off x="11130788" y="6452717"/>
            <a:ext cx="14478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0000"/>
                </a:solidFill>
                <a:latin typeface="Trebuchet MS"/>
                <a:cs typeface="Trebuchet MS"/>
              </a:rPr>
              <a:t>23</a:t>
            </a:r>
            <a:endParaRPr sz="900">
              <a:latin typeface="Trebuchet MS"/>
              <a:cs typeface="Trebuchet MS"/>
            </a:endParaRPr>
          </a:p>
        </p:txBody>
      </p:sp>
      <p:sp>
        <p:nvSpPr>
          <p:cNvPr id="4" name="object 4"/>
          <p:cNvSpPr txBox="1"/>
          <p:nvPr/>
        </p:nvSpPr>
        <p:spPr>
          <a:xfrm>
            <a:off x="852414" y="1600200"/>
            <a:ext cx="10360660" cy="4153701"/>
          </a:xfrm>
          <a:prstGeom prst="rect">
            <a:avLst/>
          </a:prstGeom>
        </p:spPr>
        <p:txBody>
          <a:bodyPr vert="horz" wrap="square" lIns="0" tIns="102870" rIns="0" bIns="0" rtlCol="0">
            <a:spAutoFit/>
          </a:bodyPr>
          <a:lstStyle/>
          <a:p>
            <a:pPr marL="12065">
              <a:lnSpc>
                <a:spcPct val="100000"/>
              </a:lnSpc>
              <a:spcBef>
                <a:spcPts val="810"/>
              </a:spcBef>
              <a:tabLst>
                <a:tab pos="1003300" algn="l"/>
                <a:tab pos="1003935" algn="l"/>
              </a:tabLst>
            </a:pPr>
            <a:r>
              <a:rPr sz="2400" b="1" i="1" spc="-30" dirty="0">
                <a:latin typeface="Times New Roman" pitchFamily="18" charset="0"/>
                <a:cs typeface="Times New Roman" pitchFamily="18" charset="0"/>
              </a:rPr>
              <a:t>Two</a:t>
            </a:r>
            <a:r>
              <a:rPr sz="2400" b="1" i="1" spc="-15" dirty="0">
                <a:latin typeface="Times New Roman" pitchFamily="18" charset="0"/>
                <a:cs typeface="Times New Roman" pitchFamily="18" charset="0"/>
              </a:rPr>
              <a:t> </a:t>
            </a:r>
            <a:r>
              <a:rPr sz="2400" b="1" i="1" dirty="0">
                <a:latin typeface="Times New Roman" pitchFamily="18" charset="0"/>
                <a:cs typeface="Times New Roman" pitchFamily="18" charset="0"/>
              </a:rPr>
              <a:t>major</a:t>
            </a:r>
            <a:r>
              <a:rPr sz="2400" b="1" i="1" spc="-25" dirty="0">
                <a:latin typeface="Times New Roman" pitchFamily="18" charset="0"/>
                <a:cs typeface="Times New Roman" pitchFamily="18" charset="0"/>
              </a:rPr>
              <a:t> </a:t>
            </a:r>
            <a:r>
              <a:rPr sz="2400" b="1" i="1" dirty="0">
                <a:latin typeface="Times New Roman" pitchFamily="18" charset="0"/>
                <a:cs typeface="Times New Roman" pitchFamily="18" charset="0"/>
              </a:rPr>
              <a:t>considerations</a:t>
            </a:r>
            <a:r>
              <a:rPr sz="2400" b="1" i="1" spc="-50" dirty="0">
                <a:latin typeface="Times New Roman" pitchFamily="18" charset="0"/>
                <a:cs typeface="Times New Roman" pitchFamily="18" charset="0"/>
              </a:rPr>
              <a:t> </a:t>
            </a:r>
            <a:r>
              <a:rPr sz="2400" b="1" i="1" dirty="0">
                <a:latin typeface="Times New Roman" pitchFamily="18" charset="0"/>
                <a:cs typeface="Times New Roman" pitchFamily="18" charset="0"/>
              </a:rPr>
              <a:t>in</a:t>
            </a:r>
            <a:r>
              <a:rPr sz="2400" b="1" i="1" spc="-10" dirty="0">
                <a:latin typeface="Times New Roman" pitchFamily="18" charset="0"/>
                <a:cs typeface="Times New Roman" pitchFamily="18" charset="0"/>
              </a:rPr>
              <a:t> </a:t>
            </a:r>
            <a:r>
              <a:rPr sz="2400" b="1" i="1" dirty="0">
                <a:latin typeface="Times New Roman" pitchFamily="18" charset="0"/>
                <a:cs typeface="Times New Roman" pitchFamily="18" charset="0"/>
              </a:rPr>
              <a:t>assigning</a:t>
            </a:r>
            <a:r>
              <a:rPr sz="2400" b="1" i="1" spc="-10" dirty="0">
                <a:latin typeface="Times New Roman" pitchFamily="18" charset="0"/>
                <a:cs typeface="Times New Roman" pitchFamily="18" charset="0"/>
              </a:rPr>
              <a:t> </a:t>
            </a:r>
            <a:r>
              <a:rPr sz="2400" b="1" i="1" dirty="0">
                <a:latin typeface="Times New Roman" pitchFamily="18" charset="0"/>
                <a:cs typeface="Times New Roman" pitchFamily="18" charset="0"/>
              </a:rPr>
              <a:t>letter</a:t>
            </a:r>
            <a:r>
              <a:rPr sz="2400" b="1" i="1" spc="-45" dirty="0">
                <a:latin typeface="Times New Roman" pitchFamily="18" charset="0"/>
                <a:cs typeface="Times New Roman" pitchFamily="18" charset="0"/>
              </a:rPr>
              <a:t> </a:t>
            </a:r>
            <a:r>
              <a:rPr sz="2400" b="1" i="1" dirty="0">
                <a:latin typeface="Times New Roman" pitchFamily="18" charset="0"/>
                <a:cs typeface="Times New Roman" pitchFamily="18" charset="0"/>
              </a:rPr>
              <a:t>grades</a:t>
            </a:r>
            <a:r>
              <a:rPr sz="2400" b="1" i="1" spc="-5" dirty="0">
                <a:latin typeface="Times New Roman" pitchFamily="18" charset="0"/>
                <a:cs typeface="Times New Roman" pitchFamily="18" charset="0"/>
              </a:rPr>
              <a:t> </a:t>
            </a:r>
            <a:r>
              <a:rPr sz="2400" b="1" i="1" dirty="0">
                <a:latin typeface="Times New Roman" pitchFamily="18" charset="0"/>
                <a:cs typeface="Times New Roman" pitchFamily="18" charset="0"/>
              </a:rPr>
              <a:t>:</a:t>
            </a:r>
            <a:endParaRPr sz="2400" dirty="0">
              <a:latin typeface="Times New Roman" pitchFamily="18" charset="0"/>
              <a:cs typeface="Times New Roman" pitchFamily="18" charset="0"/>
            </a:endParaRPr>
          </a:p>
          <a:p>
            <a:pPr marL="252729" indent="-240665">
              <a:spcBef>
                <a:spcPts val="710"/>
              </a:spcBef>
              <a:buSzPct val="95833"/>
              <a:buFont typeface="Wingdings"/>
              <a:buChar char=""/>
              <a:tabLst>
                <a:tab pos="253365" algn="l"/>
              </a:tabLst>
            </a:pPr>
            <a:r>
              <a:rPr lang="en-US" sz="2400" spc="-5" dirty="0">
                <a:latin typeface="Times New Roman" pitchFamily="18" charset="0"/>
                <a:cs typeface="Times New Roman" pitchFamily="18" charset="0"/>
              </a:rPr>
              <a:t>Deciding  What to include in the grade </a:t>
            </a:r>
            <a:r>
              <a:rPr lang="en-US" sz="2400" spc="-5" dirty="0">
                <a:solidFill>
                  <a:srgbClr val="0070C0"/>
                </a:solidFill>
                <a:latin typeface="Times New Roman" pitchFamily="18" charset="0"/>
                <a:cs typeface="Times New Roman" pitchFamily="18" charset="0"/>
              </a:rPr>
              <a:t>(tests, projects, classwork, etc.)</a:t>
            </a:r>
          </a:p>
          <a:p>
            <a:pPr marL="252729" indent="-240665">
              <a:lnSpc>
                <a:spcPct val="100000"/>
              </a:lnSpc>
              <a:spcBef>
                <a:spcPts val="720"/>
              </a:spcBef>
              <a:buSzPct val="95833"/>
              <a:buFont typeface="Wingdings"/>
              <a:buChar char=""/>
              <a:tabLst>
                <a:tab pos="253365" algn="l"/>
              </a:tabLst>
            </a:pPr>
            <a:r>
              <a:rPr sz="2400" spc="-5" dirty="0">
                <a:latin typeface="Times New Roman" pitchFamily="18" charset="0"/>
                <a:cs typeface="Times New Roman" pitchFamily="18" charset="0"/>
              </a:rPr>
              <a:t>Selecting</a:t>
            </a:r>
            <a:r>
              <a:rPr sz="2400" spc="-40" dirty="0">
                <a:latin typeface="Times New Roman" pitchFamily="18" charset="0"/>
                <a:cs typeface="Times New Roman" pitchFamily="18" charset="0"/>
              </a:rPr>
              <a:t> </a:t>
            </a:r>
            <a:r>
              <a:rPr sz="2400" dirty="0">
                <a:latin typeface="Times New Roman" pitchFamily="18" charset="0"/>
                <a:cs typeface="Times New Roman" pitchFamily="18" charset="0"/>
              </a:rPr>
              <a:t>a</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grading</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framework</a:t>
            </a:r>
            <a:r>
              <a:rPr lang="en-US" sz="2400" spc="-5" dirty="0">
                <a:latin typeface="Times New Roman" pitchFamily="18" charset="0"/>
                <a:cs typeface="Times New Roman" pitchFamily="18" charset="0"/>
              </a:rPr>
              <a:t> </a:t>
            </a:r>
            <a:r>
              <a:rPr lang="en-US" sz="2400" spc="-5" dirty="0">
                <a:solidFill>
                  <a:srgbClr val="0070C0"/>
                </a:solidFill>
                <a:latin typeface="Times New Roman" pitchFamily="18" charset="0"/>
                <a:cs typeface="Times New Roman" pitchFamily="18" charset="0"/>
              </a:rPr>
              <a:t>(criterion referenced, norm referenced, self referenced)</a:t>
            </a:r>
          </a:p>
          <a:p>
            <a:pPr marL="12064">
              <a:lnSpc>
                <a:spcPct val="100000"/>
              </a:lnSpc>
              <a:spcBef>
                <a:spcPts val="720"/>
              </a:spcBef>
              <a:buSzPct val="95833"/>
              <a:tabLst>
                <a:tab pos="253365" algn="l"/>
              </a:tabLst>
            </a:pPr>
            <a:endParaRPr sz="2400" dirty="0">
              <a:latin typeface="Times New Roman" pitchFamily="18" charset="0"/>
              <a:cs typeface="Times New Roman" pitchFamily="18" charset="0"/>
            </a:endParaRPr>
          </a:p>
          <a:p>
            <a:pPr marL="12700">
              <a:lnSpc>
                <a:spcPct val="100000"/>
              </a:lnSpc>
              <a:spcBef>
                <a:spcPts val="705"/>
              </a:spcBef>
            </a:pPr>
            <a:r>
              <a:rPr sz="2400" dirty="0">
                <a:latin typeface="Times New Roman" pitchFamily="18" charset="0"/>
                <a:cs typeface="Times New Roman" pitchFamily="18" charset="0"/>
              </a:rPr>
              <a:t>•</a:t>
            </a:r>
            <a:r>
              <a:rPr sz="2400" b="1" spc="-5" dirty="0">
                <a:latin typeface="Times New Roman" pitchFamily="18" charset="0"/>
                <a:cs typeface="Times New Roman" pitchFamily="18" charset="0"/>
              </a:rPr>
              <a:t>Deciding</a:t>
            </a:r>
            <a:r>
              <a:rPr sz="2400" b="1" spc="-25" dirty="0">
                <a:latin typeface="Times New Roman" pitchFamily="18" charset="0"/>
                <a:cs typeface="Times New Roman" pitchFamily="18" charset="0"/>
              </a:rPr>
              <a:t> </a:t>
            </a:r>
            <a:r>
              <a:rPr sz="2400" b="1" spc="-10" dirty="0">
                <a:latin typeface="Times New Roman" pitchFamily="18" charset="0"/>
                <a:cs typeface="Times New Roman" pitchFamily="18" charset="0"/>
              </a:rPr>
              <a:t>what</a:t>
            </a:r>
            <a:r>
              <a:rPr sz="2400" b="1" spc="15" dirty="0">
                <a:latin typeface="Times New Roman" pitchFamily="18" charset="0"/>
                <a:cs typeface="Times New Roman" pitchFamily="18" charset="0"/>
              </a:rPr>
              <a:t> </a:t>
            </a:r>
            <a:r>
              <a:rPr sz="2400" b="1" dirty="0">
                <a:latin typeface="Times New Roman" pitchFamily="18" charset="0"/>
                <a:cs typeface="Times New Roman" pitchFamily="18" charset="0"/>
              </a:rPr>
              <a:t>to</a:t>
            </a:r>
            <a:r>
              <a:rPr sz="2400" b="1" spc="-10" dirty="0">
                <a:latin typeface="Times New Roman" pitchFamily="18" charset="0"/>
                <a:cs typeface="Times New Roman" pitchFamily="18" charset="0"/>
              </a:rPr>
              <a:t> </a:t>
            </a:r>
            <a:r>
              <a:rPr sz="2400" b="1" dirty="0">
                <a:latin typeface="Times New Roman" pitchFamily="18" charset="0"/>
                <a:cs typeface="Times New Roman" pitchFamily="18" charset="0"/>
              </a:rPr>
              <a:t>include</a:t>
            </a:r>
            <a:r>
              <a:rPr sz="2400" b="1" spc="-20" dirty="0">
                <a:latin typeface="Times New Roman" pitchFamily="18" charset="0"/>
                <a:cs typeface="Times New Roman" pitchFamily="18" charset="0"/>
              </a:rPr>
              <a:t> </a:t>
            </a:r>
            <a:r>
              <a:rPr sz="2400" b="1" dirty="0">
                <a:latin typeface="Times New Roman" pitchFamily="18" charset="0"/>
                <a:cs typeface="Times New Roman" pitchFamily="18" charset="0"/>
              </a:rPr>
              <a:t>in</a:t>
            </a:r>
            <a:r>
              <a:rPr sz="2400" b="1" spc="-25" dirty="0">
                <a:latin typeface="Times New Roman" pitchFamily="18" charset="0"/>
                <a:cs typeface="Times New Roman" pitchFamily="18" charset="0"/>
              </a:rPr>
              <a:t> </a:t>
            </a:r>
            <a:r>
              <a:rPr sz="2400" b="1" dirty="0">
                <a:latin typeface="Times New Roman" pitchFamily="18" charset="0"/>
                <a:cs typeface="Times New Roman" pitchFamily="18" charset="0"/>
              </a:rPr>
              <a:t>the</a:t>
            </a:r>
            <a:r>
              <a:rPr sz="2400" b="1" spc="-10" dirty="0">
                <a:latin typeface="Times New Roman" pitchFamily="18" charset="0"/>
                <a:cs typeface="Times New Roman" pitchFamily="18" charset="0"/>
              </a:rPr>
              <a:t> </a:t>
            </a:r>
            <a:r>
              <a:rPr sz="2400" b="1" dirty="0">
                <a:latin typeface="Times New Roman" pitchFamily="18" charset="0"/>
                <a:cs typeface="Times New Roman" pitchFamily="18" charset="0"/>
              </a:rPr>
              <a:t>grade</a:t>
            </a:r>
            <a:endParaRPr sz="2400" dirty="0">
              <a:latin typeface="Times New Roman" pitchFamily="18" charset="0"/>
              <a:cs typeface="Times New Roman" pitchFamily="18" charset="0"/>
            </a:endParaRPr>
          </a:p>
          <a:p>
            <a:pPr marL="12065" marR="5080" algn="just">
              <a:lnSpc>
                <a:spcPts val="2590"/>
              </a:lnSpc>
              <a:spcBef>
                <a:spcPts val="1050"/>
              </a:spcBef>
              <a:tabLst>
                <a:tab pos="1003935" algn="l"/>
              </a:tabLst>
            </a:pPr>
            <a:r>
              <a:rPr sz="2400" spc="-5" dirty="0">
                <a:latin typeface="Times New Roman" pitchFamily="18" charset="0"/>
                <a:cs typeface="Times New Roman" pitchFamily="18" charset="0"/>
              </a:rPr>
              <a:t>Grades</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should</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reflect</a:t>
            </a:r>
            <a:r>
              <a:rPr sz="2400" dirty="0">
                <a:latin typeface="Times New Roman" pitchFamily="18" charset="0"/>
                <a:cs typeface="Times New Roman" pitchFamily="18" charset="0"/>
              </a:rPr>
              <a:t> </a:t>
            </a:r>
            <a:r>
              <a:rPr sz="2400" spc="-5" dirty="0">
                <a:solidFill>
                  <a:srgbClr val="FF0000"/>
                </a:solidFill>
                <a:latin typeface="Times New Roman" pitchFamily="18" charset="0"/>
                <a:cs typeface="Times New Roman" pitchFamily="18" charset="0"/>
              </a:rPr>
              <a:t>students</a:t>
            </a:r>
            <a:r>
              <a:rPr sz="2400" dirty="0">
                <a:solidFill>
                  <a:srgbClr val="FF0000"/>
                </a:solidFill>
                <a:latin typeface="Times New Roman" pitchFamily="18" charset="0"/>
                <a:cs typeface="Times New Roman" pitchFamily="18" charset="0"/>
              </a:rPr>
              <a:t> </a:t>
            </a:r>
            <a:r>
              <a:rPr sz="2400" spc="-5" dirty="0">
                <a:solidFill>
                  <a:srgbClr val="FF0000"/>
                </a:solidFill>
                <a:latin typeface="Times New Roman" pitchFamily="18" charset="0"/>
                <a:cs typeface="Times New Roman" pitchFamily="18" charset="0"/>
              </a:rPr>
              <a:t>achievement</a:t>
            </a:r>
            <a:r>
              <a:rPr sz="2400" dirty="0">
                <a:solidFill>
                  <a:srgbClr val="FF0000"/>
                </a:solidFill>
                <a:latin typeface="Times New Roman" pitchFamily="18" charset="0"/>
                <a:cs typeface="Times New Roman" pitchFamily="18" charset="0"/>
              </a:rPr>
              <a:t> </a:t>
            </a:r>
            <a:r>
              <a:rPr sz="2400" u="sng" spc="-5" dirty="0">
                <a:latin typeface="Times New Roman" pitchFamily="18" charset="0"/>
                <a:cs typeface="Times New Roman" pitchFamily="18" charset="0"/>
              </a:rPr>
              <a:t>rather</a:t>
            </a:r>
            <a:r>
              <a:rPr sz="2400" u="sng" dirty="0">
                <a:latin typeface="Times New Roman" pitchFamily="18" charset="0"/>
                <a:cs typeface="Times New Roman" pitchFamily="18" charset="0"/>
              </a:rPr>
              <a:t> </a:t>
            </a:r>
            <a:r>
              <a:rPr sz="2400" u="sng" spc="-5" dirty="0">
                <a:latin typeface="Times New Roman" pitchFamily="18" charset="0"/>
                <a:cs typeface="Times New Roman" pitchFamily="18" charset="0"/>
              </a:rPr>
              <a:t>than</a:t>
            </a:r>
            <a:r>
              <a:rPr sz="2400" u="sng" dirty="0">
                <a:latin typeface="Times New Roman" pitchFamily="18" charset="0"/>
                <a:cs typeface="Times New Roman" pitchFamily="18" charset="0"/>
              </a:rPr>
              <a:t> </a:t>
            </a:r>
            <a:r>
              <a:rPr sz="2400" spc="-10" dirty="0">
                <a:latin typeface="Times New Roman" pitchFamily="18" charset="0"/>
                <a:cs typeface="Times New Roman" pitchFamily="18" charset="0"/>
              </a:rPr>
              <a:t>teacher’s</a:t>
            </a:r>
            <a:r>
              <a:rPr sz="2400" spc="580" dirty="0">
                <a:latin typeface="Times New Roman" pitchFamily="18" charset="0"/>
                <a:cs typeface="Times New Roman" pitchFamily="18" charset="0"/>
              </a:rPr>
              <a:t> </a:t>
            </a:r>
            <a:r>
              <a:rPr sz="2400" dirty="0">
                <a:solidFill>
                  <a:srgbClr val="FF0000"/>
                </a:solidFill>
                <a:latin typeface="Times New Roman" pitchFamily="18" charset="0"/>
                <a:cs typeface="Times New Roman" pitchFamily="18" charset="0"/>
              </a:rPr>
              <a:t>own </a:t>
            </a:r>
            <a:r>
              <a:rPr sz="2400" spc="5" dirty="0">
                <a:solidFill>
                  <a:srgbClr val="FF0000"/>
                </a:solidFill>
                <a:latin typeface="Times New Roman" pitchFamily="18" charset="0"/>
                <a:cs typeface="Times New Roman" pitchFamily="18" charset="0"/>
              </a:rPr>
              <a:t> </a:t>
            </a:r>
            <a:r>
              <a:rPr sz="2400" dirty="0">
                <a:solidFill>
                  <a:srgbClr val="FF0000"/>
                </a:solidFill>
                <a:latin typeface="Times New Roman" pitchFamily="18" charset="0"/>
                <a:cs typeface="Times New Roman" pitchFamily="18" charset="0"/>
              </a:rPr>
              <a:t>values,</a:t>
            </a:r>
            <a:r>
              <a:rPr sz="2400" spc="5" dirty="0">
                <a:solidFill>
                  <a:srgbClr val="FF0000"/>
                </a:solidFill>
                <a:latin typeface="Times New Roman" pitchFamily="18" charset="0"/>
                <a:cs typeface="Times New Roman" pitchFamily="18" charset="0"/>
              </a:rPr>
              <a:t> </a:t>
            </a:r>
            <a:r>
              <a:rPr sz="2400" spc="-5" dirty="0">
                <a:solidFill>
                  <a:srgbClr val="FF0000"/>
                </a:solidFill>
                <a:latin typeface="Times New Roman" pitchFamily="18" charset="0"/>
                <a:cs typeface="Times New Roman" pitchFamily="18" charset="0"/>
              </a:rPr>
              <a:t>beliefs</a:t>
            </a:r>
            <a:r>
              <a:rPr sz="2400" dirty="0">
                <a:solidFill>
                  <a:srgbClr val="FF0000"/>
                </a:solidFill>
                <a:latin typeface="Times New Roman" pitchFamily="18" charset="0"/>
                <a:cs typeface="Times New Roman" pitchFamily="18" charset="0"/>
              </a:rPr>
              <a:t> and</a:t>
            </a:r>
            <a:r>
              <a:rPr sz="2400" spc="5" dirty="0">
                <a:solidFill>
                  <a:srgbClr val="FF0000"/>
                </a:solidFill>
                <a:latin typeface="Times New Roman" pitchFamily="18" charset="0"/>
                <a:cs typeface="Times New Roman" pitchFamily="18" charset="0"/>
              </a:rPr>
              <a:t> </a:t>
            </a:r>
            <a:r>
              <a:rPr sz="2400" spc="-5" dirty="0">
                <a:solidFill>
                  <a:srgbClr val="FF0000"/>
                </a:solidFill>
                <a:latin typeface="Times New Roman" pitchFamily="18" charset="0"/>
                <a:cs typeface="Times New Roman" pitchFamily="18" charset="0"/>
              </a:rPr>
              <a:t>attitudes</a:t>
            </a:r>
            <a:r>
              <a:rPr sz="2400" spc="-5" dirty="0">
                <a:latin typeface="Times New Roman" pitchFamily="18" charset="0"/>
                <a:cs typeface="Times New Roman" pitchFamily="18" charset="0"/>
              </a:rPr>
              <a:t>.</a:t>
            </a:r>
            <a:r>
              <a:rPr sz="2400" dirty="0">
                <a:latin typeface="Times New Roman" pitchFamily="18" charset="0"/>
                <a:cs typeface="Times New Roman" pitchFamily="18" charset="0"/>
              </a:rPr>
              <a:t> It</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should</a:t>
            </a:r>
            <a:r>
              <a:rPr sz="2400" dirty="0">
                <a:latin typeface="Times New Roman" pitchFamily="18" charset="0"/>
                <a:cs typeface="Times New Roman" pitchFamily="18" charset="0"/>
              </a:rPr>
              <a:t> be</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based</a:t>
            </a:r>
            <a:r>
              <a:rPr sz="2400" dirty="0">
                <a:latin typeface="Times New Roman" pitchFamily="18" charset="0"/>
                <a:cs typeface="Times New Roman" pitchFamily="18" charset="0"/>
              </a:rPr>
              <a:t> on</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the</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tests</a:t>
            </a:r>
            <a:r>
              <a:rPr sz="2400" spc="600" dirty="0">
                <a:latin typeface="Times New Roman" pitchFamily="18" charset="0"/>
                <a:cs typeface="Times New Roman" pitchFamily="18" charset="0"/>
              </a:rPr>
              <a:t> </a:t>
            </a:r>
            <a:r>
              <a:rPr sz="2400" dirty="0">
                <a:latin typeface="Times New Roman" pitchFamily="18" charset="0"/>
                <a:cs typeface="Times New Roman" pitchFamily="18" charset="0"/>
              </a:rPr>
              <a:t>and</a:t>
            </a:r>
            <a:r>
              <a:rPr sz="2400" spc="600" dirty="0">
                <a:latin typeface="Times New Roman" pitchFamily="18" charset="0"/>
                <a:cs typeface="Times New Roman" pitchFamily="18" charset="0"/>
              </a:rPr>
              <a:t> </a:t>
            </a:r>
            <a:r>
              <a:rPr sz="2400" spc="-5" dirty="0">
                <a:latin typeface="Times New Roman" pitchFamily="18" charset="0"/>
                <a:cs typeface="Times New Roman" pitchFamily="18" charset="0"/>
              </a:rPr>
              <a:t>assessment </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method developed </a:t>
            </a:r>
            <a:r>
              <a:rPr sz="2400" dirty="0">
                <a:latin typeface="Times New Roman" pitchFamily="18" charset="0"/>
                <a:cs typeface="Times New Roman" pitchFamily="18" charset="0"/>
              </a:rPr>
              <a:t>for the course. </a:t>
            </a:r>
            <a:r>
              <a:rPr sz="2400" spc="-5" dirty="0">
                <a:latin typeface="Times New Roman" pitchFamily="18" charset="0"/>
                <a:cs typeface="Times New Roman" pitchFamily="18" charset="0"/>
              </a:rPr>
              <a:t>Multiple components</a:t>
            </a:r>
            <a:r>
              <a:rPr sz="2400" dirty="0">
                <a:latin typeface="Times New Roman" pitchFamily="18" charset="0"/>
                <a:cs typeface="Times New Roman" pitchFamily="18" charset="0"/>
              </a:rPr>
              <a:t> should be </a:t>
            </a:r>
            <a:r>
              <a:rPr sz="2400" spc="-5" dirty="0">
                <a:latin typeface="Times New Roman" pitchFamily="18" charset="0"/>
                <a:cs typeface="Times New Roman" pitchFamily="18" charset="0"/>
              </a:rPr>
              <a:t>considered </a:t>
            </a:r>
            <a:r>
              <a:rPr sz="2400" spc="5" dirty="0">
                <a:latin typeface="Times New Roman" pitchFamily="18" charset="0"/>
                <a:cs typeface="Times New Roman" pitchFamily="18" charset="0"/>
              </a:rPr>
              <a:t>to </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determine</a:t>
            </a:r>
            <a:r>
              <a:rPr sz="2400" spc="-25" dirty="0">
                <a:latin typeface="Times New Roman" pitchFamily="18" charset="0"/>
                <a:cs typeface="Times New Roman" pitchFamily="18" charset="0"/>
              </a:rPr>
              <a:t> </a:t>
            </a:r>
            <a:r>
              <a:rPr sz="2400" dirty="0">
                <a:latin typeface="Times New Roman" pitchFamily="18" charset="0"/>
                <a:cs typeface="Times New Roman" pitchFamily="18" charset="0"/>
              </a:rPr>
              <a:t>course</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grades.</a:t>
            </a:r>
          </a:p>
        </p:txBody>
      </p:sp>
      <p:sp>
        <p:nvSpPr>
          <p:cNvPr id="5" name="object 5"/>
          <p:cNvSpPr txBox="1"/>
          <p:nvPr/>
        </p:nvSpPr>
        <p:spPr>
          <a:xfrm>
            <a:off x="916939" y="6305803"/>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MT"/>
                <a:cs typeface="Arial MT"/>
              </a:rPr>
              <a:t>•</a:t>
            </a:r>
            <a:endParaRPr sz="2400">
              <a:latin typeface="Arial MT"/>
              <a:cs typeface="Arial M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28</a:t>
            </a:fld>
            <a:endParaRPr spc="-5" dirty="0"/>
          </a:p>
        </p:txBody>
      </p:sp>
      <p:sp>
        <p:nvSpPr>
          <p:cNvPr id="2" name="object 2"/>
          <p:cNvSpPr txBox="1">
            <a:spLocks noGrp="1"/>
          </p:cNvSpPr>
          <p:nvPr>
            <p:ph type="title"/>
          </p:nvPr>
        </p:nvSpPr>
        <p:spPr>
          <a:xfrm>
            <a:off x="1905000" y="304800"/>
            <a:ext cx="7545070" cy="540385"/>
          </a:xfrm>
          <a:prstGeom prst="rect">
            <a:avLst/>
          </a:prstGeom>
        </p:spPr>
        <p:txBody>
          <a:bodyPr vert="horz" wrap="square" lIns="0" tIns="15875" rIns="0" bIns="0" rtlCol="0">
            <a:spAutoFit/>
          </a:bodyPr>
          <a:lstStyle/>
          <a:p>
            <a:pPr marL="12700" algn="ctr">
              <a:lnSpc>
                <a:spcPct val="100000"/>
              </a:lnSpc>
              <a:spcBef>
                <a:spcPts val="125"/>
              </a:spcBef>
              <a:tabLst>
                <a:tab pos="2855595" algn="l"/>
              </a:tabLst>
            </a:pPr>
            <a:r>
              <a:rPr lang="en-US" sz="3350" spc="-110" dirty="0">
                <a:solidFill>
                  <a:srgbClr val="FF0000"/>
                </a:solidFill>
                <a:latin typeface="Times New Roman" pitchFamily="18" charset="0"/>
                <a:cs typeface="Times New Roman" pitchFamily="18" charset="0"/>
              </a:rPr>
              <a:t>Ass</a:t>
            </a:r>
            <a:r>
              <a:rPr lang="en-US" sz="3350" spc="-55" dirty="0">
                <a:solidFill>
                  <a:srgbClr val="FF0000"/>
                </a:solidFill>
                <a:latin typeface="Times New Roman" pitchFamily="18" charset="0"/>
                <a:cs typeface="Times New Roman" pitchFamily="18" charset="0"/>
              </a:rPr>
              <a:t>i</a:t>
            </a:r>
            <a:r>
              <a:rPr lang="en-US" sz="3350" spc="-125" dirty="0">
                <a:solidFill>
                  <a:srgbClr val="FF0000"/>
                </a:solidFill>
                <a:latin typeface="Times New Roman" pitchFamily="18" charset="0"/>
                <a:cs typeface="Times New Roman" pitchFamily="18" charset="0"/>
              </a:rPr>
              <a:t>g</a:t>
            </a:r>
            <a:r>
              <a:rPr lang="en-US" sz="3350" spc="-135" dirty="0">
                <a:solidFill>
                  <a:srgbClr val="FF0000"/>
                </a:solidFill>
                <a:latin typeface="Times New Roman" pitchFamily="18" charset="0"/>
                <a:cs typeface="Times New Roman" pitchFamily="18" charset="0"/>
              </a:rPr>
              <a:t>n</a:t>
            </a:r>
            <a:r>
              <a:rPr lang="en-US" sz="3350" spc="-95" dirty="0">
                <a:solidFill>
                  <a:srgbClr val="FF0000"/>
                </a:solidFill>
                <a:latin typeface="Times New Roman" pitchFamily="18" charset="0"/>
                <a:cs typeface="Times New Roman" pitchFamily="18" charset="0"/>
              </a:rPr>
              <a:t>in</a:t>
            </a:r>
            <a:r>
              <a:rPr lang="en-US" sz="3350" spc="-125" dirty="0">
                <a:solidFill>
                  <a:srgbClr val="FF0000"/>
                </a:solidFill>
                <a:latin typeface="Times New Roman" pitchFamily="18" charset="0"/>
                <a:cs typeface="Times New Roman" pitchFamily="18" charset="0"/>
              </a:rPr>
              <a:t>g</a:t>
            </a:r>
            <a:r>
              <a:rPr lang="en-US" sz="3350" dirty="0">
                <a:solidFill>
                  <a:srgbClr val="FF0000"/>
                </a:solidFill>
                <a:latin typeface="Times New Roman" pitchFamily="18" charset="0"/>
                <a:cs typeface="Times New Roman" pitchFamily="18" charset="0"/>
              </a:rPr>
              <a:t> </a:t>
            </a:r>
            <a:r>
              <a:rPr lang="en-US" sz="3350" spc="-105" dirty="0">
                <a:solidFill>
                  <a:srgbClr val="FF0000"/>
                </a:solidFill>
                <a:latin typeface="Times New Roman" pitchFamily="18" charset="0"/>
                <a:cs typeface="Times New Roman" pitchFamily="18" charset="0"/>
              </a:rPr>
              <a:t>lette</a:t>
            </a:r>
            <a:r>
              <a:rPr lang="en-US" sz="3350" spc="-114" dirty="0">
                <a:solidFill>
                  <a:srgbClr val="FF0000"/>
                </a:solidFill>
                <a:latin typeface="Times New Roman" pitchFamily="18" charset="0"/>
                <a:cs typeface="Times New Roman" pitchFamily="18" charset="0"/>
              </a:rPr>
              <a:t>r</a:t>
            </a:r>
            <a:r>
              <a:rPr lang="en-US" sz="3350" spc="-85" dirty="0">
                <a:solidFill>
                  <a:srgbClr val="FF0000"/>
                </a:solidFill>
                <a:latin typeface="Times New Roman" pitchFamily="18" charset="0"/>
                <a:cs typeface="Times New Roman" pitchFamily="18" charset="0"/>
              </a:rPr>
              <a:t> </a:t>
            </a:r>
            <a:r>
              <a:rPr lang="en-US" sz="3350" spc="-114" dirty="0">
                <a:solidFill>
                  <a:srgbClr val="FF0000"/>
                </a:solidFill>
                <a:latin typeface="Times New Roman" pitchFamily="18" charset="0"/>
                <a:cs typeface="Times New Roman" pitchFamily="18" charset="0"/>
              </a:rPr>
              <a:t>grades</a:t>
            </a:r>
            <a:r>
              <a:rPr lang="en-US" sz="3350" u="none" spc="-330" dirty="0">
                <a:solidFill>
                  <a:srgbClr val="FF0000"/>
                </a:solidFill>
                <a:latin typeface="Times New Roman" pitchFamily="18" charset="0"/>
                <a:cs typeface="Times New Roman" pitchFamily="18" charset="0"/>
              </a:rPr>
              <a:t> </a:t>
            </a:r>
            <a:r>
              <a:rPr lang="en-US" sz="3200" i="1" u="none" dirty="0">
                <a:solidFill>
                  <a:srgbClr val="FF0000"/>
                </a:solidFill>
                <a:latin typeface="Times New Roman" pitchFamily="18" charset="0"/>
                <a:cs typeface="Times New Roman" pitchFamily="18" charset="0"/>
              </a:rPr>
              <a:t>c</a:t>
            </a:r>
            <a:r>
              <a:rPr lang="en-US" sz="3200" i="1" u="none" spc="10" dirty="0">
                <a:solidFill>
                  <a:srgbClr val="FF0000"/>
                </a:solidFill>
                <a:latin typeface="Times New Roman" pitchFamily="18" charset="0"/>
                <a:cs typeface="Times New Roman" pitchFamily="18" charset="0"/>
              </a:rPr>
              <a:t>o</a:t>
            </a:r>
            <a:r>
              <a:rPr lang="en-US" sz="3200" i="1" u="none" dirty="0">
                <a:solidFill>
                  <a:srgbClr val="FF0000"/>
                </a:solidFill>
                <a:latin typeface="Times New Roman" pitchFamily="18" charset="0"/>
                <a:cs typeface="Times New Roman" pitchFamily="18" charset="0"/>
              </a:rPr>
              <a:t>nt</a:t>
            </a:r>
            <a:r>
              <a:rPr lang="en-US" sz="3200" i="1" dirty="0">
                <a:solidFill>
                  <a:srgbClr val="FF0000"/>
                </a:solidFill>
                <a:latin typeface="Times New Roman"/>
                <a:cs typeface="Times New Roman"/>
              </a:rPr>
              <a:t>.,</a:t>
            </a:r>
            <a:endParaRPr sz="3200" dirty="0">
              <a:latin typeface="Times New Roman"/>
              <a:cs typeface="Times New Roman"/>
            </a:endParaRPr>
          </a:p>
        </p:txBody>
      </p:sp>
      <p:sp>
        <p:nvSpPr>
          <p:cNvPr id="3" name="object 3"/>
          <p:cNvSpPr txBox="1"/>
          <p:nvPr/>
        </p:nvSpPr>
        <p:spPr>
          <a:xfrm>
            <a:off x="685799" y="1066800"/>
            <a:ext cx="10360025" cy="4825680"/>
          </a:xfrm>
          <a:prstGeom prst="rect">
            <a:avLst/>
          </a:prstGeom>
        </p:spPr>
        <p:txBody>
          <a:bodyPr vert="horz" wrap="square" lIns="0" tIns="102870" rIns="0" bIns="0" rtlCol="0">
            <a:spAutoFit/>
          </a:bodyPr>
          <a:lstStyle/>
          <a:p>
            <a:pPr marL="12700">
              <a:lnSpc>
                <a:spcPct val="100000"/>
              </a:lnSpc>
              <a:spcBef>
                <a:spcPts val="810"/>
              </a:spcBef>
            </a:pPr>
            <a:r>
              <a:rPr sz="2400" b="1" dirty="0">
                <a:solidFill>
                  <a:srgbClr val="0070C0"/>
                </a:solidFill>
                <a:latin typeface="Times New Roman"/>
                <a:cs typeface="Times New Roman"/>
              </a:rPr>
              <a:t>Factors</a:t>
            </a:r>
            <a:r>
              <a:rPr sz="2400" b="1" spc="-15" dirty="0">
                <a:solidFill>
                  <a:srgbClr val="0070C0"/>
                </a:solidFill>
                <a:latin typeface="Times New Roman"/>
                <a:cs typeface="Times New Roman"/>
              </a:rPr>
              <a:t> </a:t>
            </a:r>
            <a:r>
              <a:rPr sz="2400" b="1" dirty="0">
                <a:solidFill>
                  <a:srgbClr val="0070C0"/>
                </a:solidFill>
                <a:latin typeface="Times New Roman"/>
                <a:cs typeface="Times New Roman"/>
              </a:rPr>
              <a:t>to</a:t>
            </a:r>
            <a:r>
              <a:rPr sz="2400" b="1" spc="-10" dirty="0">
                <a:solidFill>
                  <a:srgbClr val="0070C0"/>
                </a:solidFill>
                <a:latin typeface="Times New Roman"/>
                <a:cs typeface="Times New Roman"/>
              </a:rPr>
              <a:t> </a:t>
            </a:r>
            <a:r>
              <a:rPr sz="2400" b="1" dirty="0">
                <a:solidFill>
                  <a:srgbClr val="0070C0"/>
                </a:solidFill>
                <a:latin typeface="Times New Roman"/>
                <a:cs typeface="Times New Roman"/>
              </a:rPr>
              <a:t>consider</a:t>
            </a:r>
            <a:r>
              <a:rPr sz="2400" b="1" spc="-15" dirty="0">
                <a:solidFill>
                  <a:srgbClr val="0070C0"/>
                </a:solidFill>
                <a:latin typeface="Times New Roman"/>
                <a:cs typeface="Times New Roman"/>
              </a:rPr>
              <a:t> </a:t>
            </a:r>
            <a:r>
              <a:rPr sz="2400" b="1" dirty="0">
                <a:solidFill>
                  <a:srgbClr val="0070C0"/>
                </a:solidFill>
                <a:latin typeface="Times New Roman"/>
                <a:cs typeface="Times New Roman"/>
              </a:rPr>
              <a:t>when</a:t>
            </a:r>
            <a:r>
              <a:rPr sz="2400" b="1" spc="-10" dirty="0">
                <a:solidFill>
                  <a:srgbClr val="0070C0"/>
                </a:solidFill>
                <a:latin typeface="Times New Roman"/>
                <a:cs typeface="Times New Roman"/>
              </a:rPr>
              <a:t> </a:t>
            </a:r>
            <a:r>
              <a:rPr sz="2400" b="1" dirty="0">
                <a:solidFill>
                  <a:srgbClr val="0070C0"/>
                </a:solidFill>
                <a:latin typeface="Times New Roman"/>
                <a:cs typeface="Times New Roman"/>
              </a:rPr>
              <a:t>weighting</a:t>
            </a:r>
            <a:r>
              <a:rPr sz="2400" b="1" spc="-25" dirty="0">
                <a:solidFill>
                  <a:srgbClr val="0070C0"/>
                </a:solidFill>
                <a:latin typeface="Times New Roman"/>
                <a:cs typeface="Times New Roman"/>
              </a:rPr>
              <a:t> </a:t>
            </a:r>
            <a:r>
              <a:rPr sz="2400" b="1" dirty="0">
                <a:solidFill>
                  <a:srgbClr val="0070C0"/>
                </a:solidFill>
                <a:latin typeface="Times New Roman"/>
                <a:cs typeface="Times New Roman"/>
              </a:rPr>
              <a:t>components</a:t>
            </a:r>
            <a:r>
              <a:rPr sz="2400" b="1" spc="-30" dirty="0">
                <a:solidFill>
                  <a:srgbClr val="0070C0"/>
                </a:solidFill>
                <a:latin typeface="Times New Roman"/>
                <a:cs typeface="Times New Roman"/>
              </a:rPr>
              <a:t> </a:t>
            </a:r>
            <a:r>
              <a:rPr sz="2400" b="1" dirty="0">
                <a:solidFill>
                  <a:srgbClr val="0070C0"/>
                </a:solidFill>
                <a:latin typeface="Times New Roman"/>
                <a:cs typeface="Times New Roman"/>
              </a:rPr>
              <a:t>of</a:t>
            </a:r>
            <a:r>
              <a:rPr sz="2400" b="1" spc="-10" dirty="0">
                <a:solidFill>
                  <a:srgbClr val="0070C0"/>
                </a:solidFill>
                <a:latin typeface="Times New Roman"/>
                <a:cs typeface="Times New Roman"/>
              </a:rPr>
              <a:t> </a:t>
            </a:r>
            <a:r>
              <a:rPr sz="2400" b="1" dirty="0">
                <a:solidFill>
                  <a:srgbClr val="0070C0"/>
                </a:solidFill>
                <a:latin typeface="Times New Roman"/>
                <a:cs typeface="Times New Roman"/>
              </a:rPr>
              <a:t>the</a:t>
            </a:r>
            <a:r>
              <a:rPr sz="2400" b="1" spc="-15" dirty="0">
                <a:solidFill>
                  <a:srgbClr val="0070C0"/>
                </a:solidFill>
                <a:latin typeface="Times New Roman"/>
                <a:cs typeface="Times New Roman"/>
              </a:rPr>
              <a:t> </a:t>
            </a:r>
            <a:r>
              <a:rPr sz="2400" b="1" dirty="0">
                <a:solidFill>
                  <a:srgbClr val="0070C0"/>
                </a:solidFill>
                <a:latin typeface="Times New Roman"/>
                <a:cs typeface="Times New Roman"/>
              </a:rPr>
              <a:t>course</a:t>
            </a:r>
            <a:r>
              <a:rPr sz="2400" b="1" spc="-5" dirty="0">
                <a:solidFill>
                  <a:srgbClr val="0070C0"/>
                </a:solidFill>
                <a:latin typeface="Times New Roman"/>
                <a:cs typeface="Times New Roman"/>
              </a:rPr>
              <a:t> </a:t>
            </a:r>
            <a:r>
              <a:rPr sz="2400" b="1" dirty="0">
                <a:solidFill>
                  <a:srgbClr val="0070C0"/>
                </a:solidFill>
                <a:latin typeface="Times New Roman"/>
                <a:cs typeface="Times New Roman"/>
              </a:rPr>
              <a:t>grades :</a:t>
            </a:r>
            <a:endParaRPr sz="2400" dirty="0">
              <a:solidFill>
                <a:srgbClr val="0070C0"/>
              </a:solidFill>
              <a:latin typeface="Times New Roman"/>
              <a:cs typeface="Times New Roman"/>
            </a:endParaRPr>
          </a:p>
          <a:p>
            <a:pPr marL="354965" marR="8255" indent="-342900">
              <a:lnSpc>
                <a:spcPct val="150000"/>
              </a:lnSpc>
              <a:spcBef>
                <a:spcPts val="1035"/>
              </a:spcBef>
              <a:buClr>
                <a:srgbClr val="C00000"/>
              </a:buClr>
              <a:buFont typeface="Wingdings" pitchFamily="2" charset="2"/>
              <a:buChar char="Ø"/>
              <a:tabLst>
                <a:tab pos="241935" algn="l"/>
                <a:tab pos="2037714" algn="l"/>
                <a:tab pos="2753360" algn="l"/>
                <a:tab pos="3757295" algn="l"/>
                <a:tab pos="4639945" algn="l"/>
                <a:tab pos="5152390" algn="l"/>
                <a:tab pos="5782945" algn="l"/>
                <a:tab pos="7225030" algn="l"/>
                <a:tab pos="8481060" algn="l"/>
                <a:tab pos="9902825" algn="l"/>
              </a:tabLst>
            </a:pPr>
            <a:r>
              <a:rPr sz="2400" dirty="0">
                <a:latin typeface="Times New Roman"/>
                <a:cs typeface="Times New Roman"/>
              </a:rPr>
              <a:t>Co</a:t>
            </a:r>
            <a:r>
              <a:rPr sz="2400" spc="-20" dirty="0">
                <a:latin typeface="Times New Roman"/>
                <a:cs typeface="Times New Roman"/>
              </a:rPr>
              <a:t>m</a:t>
            </a:r>
            <a:r>
              <a:rPr sz="2400" dirty="0">
                <a:latin typeface="Times New Roman"/>
                <a:cs typeface="Times New Roman"/>
              </a:rPr>
              <a:t>ponents	that	assess	</a:t>
            </a:r>
            <a:r>
              <a:rPr sz="2400" spc="-20" dirty="0">
                <a:latin typeface="Times New Roman"/>
                <a:cs typeface="Times New Roman"/>
              </a:rPr>
              <a:t>m</a:t>
            </a:r>
            <a:r>
              <a:rPr sz="2400" dirty="0">
                <a:latin typeface="Times New Roman"/>
                <a:cs typeface="Times New Roman"/>
              </a:rPr>
              <a:t>ore	</a:t>
            </a:r>
            <a:r>
              <a:rPr sz="2400" spc="10" dirty="0">
                <a:latin typeface="Times New Roman"/>
                <a:cs typeface="Times New Roman"/>
              </a:rPr>
              <a:t>o</a:t>
            </a:r>
            <a:r>
              <a:rPr sz="2400" dirty="0">
                <a:latin typeface="Times New Roman"/>
                <a:cs typeface="Times New Roman"/>
              </a:rPr>
              <a:t>f	the	i</a:t>
            </a:r>
            <a:r>
              <a:rPr sz="2400" spc="-15" dirty="0">
                <a:latin typeface="Times New Roman"/>
                <a:cs typeface="Times New Roman"/>
              </a:rPr>
              <a:t>m</a:t>
            </a:r>
            <a:r>
              <a:rPr sz="2400" spc="5" dirty="0">
                <a:latin typeface="Times New Roman"/>
                <a:cs typeface="Times New Roman"/>
              </a:rPr>
              <a:t>p</a:t>
            </a:r>
            <a:r>
              <a:rPr sz="2400" dirty="0">
                <a:latin typeface="Times New Roman"/>
                <a:cs typeface="Times New Roman"/>
              </a:rPr>
              <a:t>ortant	learn</a:t>
            </a:r>
            <a:r>
              <a:rPr sz="2400" spc="5" dirty="0">
                <a:latin typeface="Times New Roman"/>
                <a:cs typeface="Times New Roman"/>
              </a:rPr>
              <a:t>i</a:t>
            </a:r>
            <a:r>
              <a:rPr sz="2400" dirty="0">
                <a:latin typeface="Times New Roman"/>
                <a:cs typeface="Times New Roman"/>
              </a:rPr>
              <a:t>ng	ou</a:t>
            </a:r>
            <a:r>
              <a:rPr sz="2400" spc="-10" dirty="0">
                <a:latin typeface="Times New Roman"/>
                <a:cs typeface="Times New Roman"/>
              </a:rPr>
              <a:t>t</a:t>
            </a:r>
            <a:r>
              <a:rPr sz="2400" dirty="0">
                <a:latin typeface="Times New Roman"/>
                <a:cs typeface="Times New Roman"/>
              </a:rPr>
              <a:t>c</a:t>
            </a:r>
            <a:r>
              <a:rPr sz="2400" spc="-10" dirty="0">
                <a:latin typeface="Times New Roman"/>
                <a:cs typeface="Times New Roman"/>
              </a:rPr>
              <a:t>o</a:t>
            </a:r>
            <a:r>
              <a:rPr sz="2400" spc="-20" dirty="0">
                <a:latin typeface="Times New Roman"/>
                <a:cs typeface="Times New Roman"/>
              </a:rPr>
              <a:t>m</a:t>
            </a:r>
            <a:r>
              <a:rPr sz="2400" dirty="0">
                <a:latin typeface="Times New Roman"/>
                <a:cs typeface="Times New Roman"/>
              </a:rPr>
              <a:t>es	and  </a:t>
            </a:r>
            <a:r>
              <a:rPr sz="2400" spc="-5" dirty="0">
                <a:latin typeface="Times New Roman"/>
                <a:cs typeface="Times New Roman"/>
              </a:rPr>
              <a:t>competencies</a:t>
            </a:r>
            <a:endParaRPr sz="2400" dirty="0">
              <a:latin typeface="Times New Roman"/>
              <a:cs typeface="Times New Roman"/>
            </a:endParaRPr>
          </a:p>
          <a:p>
            <a:pPr marL="354965" marR="5080" indent="-342900">
              <a:lnSpc>
                <a:spcPct val="150000"/>
              </a:lnSpc>
              <a:spcBef>
                <a:spcPts val="1015"/>
              </a:spcBef>
              <a:buClr>
                <a:srgbClr val="C00000"/>
              </a:buClr>
              <a:buFont typeface="Wingdings" pitchFamily="2" charset="2"/>
              <a:buChar char="Ø"/>
              <a:tabLst>
                <a:tab pos="241935" algn="l"/>
              </a:tabLst>
            </a:pPr>
            <a:r>
              <a:rPr sz="2400" spc="-5" dirty="0">
                <a:latin typeface="Times New Roman"/>
                <a:cs typeface="Times New Roman"/>
              </a:rPr>
              <a:t>Components</a:t>
            </a:r>
            <a:r>
              <a:rPr sz="2400" spc="335" dirty="0">
                <a:latin typeface="Times New Roman"/>
                <a:cs typeface="Times New Roman"/>
              </a:rPr>
              <a:t> </a:t>
            </a:r>
            <a:r>
              <a:rPr sz="2400" dirty="0">
                <a:latin typeface="Times New Roman"/>
                <a:cs typeface="Times New Roman"/>
              </a:rPr>
              <a:t>that</a:t>
            </a:r>
            <a:r>
              <a:rPr sz="2400" spc="340" dirty="0">
                <a:latin typeface="Times New Roman"/>
                <a:cs typeface="Times New Roman"/>
              </a:rPr>
              <a:t> </a:t>
            </a:r>
            <a:r>
              <a:rPr sz="2400" spc="-5" dirty="0">
                <a:latin typeface="Times New Roman"/>
                <a:cs typeface="Times New Roman"/>
              </a:rPr>
              <a:t>assess</a:t>
            </a:r>
            <a:r>
              <a:rPr sz="2400" spc="335" dirty="0">
                <a:latin typeface="Times New Roman"/>
                <a:cs typeface="Times New Roman"/>
              </a:rPr>
              <a:t> </a:t>
            </a:r>
            <a:r>
              <a:rPr sz="2400" spc="-5" dirty="0">
                <a:latin typeface="Times New Roman"/>
                <a:cs typeface="Times New Roman"/>
              </a:rPr>
              <a:t>content</a:t>
            </a:r>
            <a:r>
              <a:rPr sz="2400" spc="340" dirty="0">
                <a:latin typeface="Times New Roman"/>
                <a:cs typeface="Times New Roman"/>
              </a:rPr>
              <a:t> </a:t>
            </a:r>
            <a:r>
              <a:rPr sz="2400" spc="-5" dirty="0">
                <a:latin typeface="Times New Roman"/>
                <a:cs typeface="Times New Roman"/>
              </a:rPr>
              <a:t>that</a:t>
            </a:r>
            <a:r>
              <a:rPr sz="2400" spc="330" dirty="0">
                <a:latin typeface="Times New Roman"/>
                <a:cs typeface="Times New Roman"/>
              </a:rPr>
              <a:t> </a:t>
            </a:r>
            <a:r>
              <a:rPr sz="2400" dirty="0">
                <a:latin typeface="Times New Roman"/>
                <a:cs typeface="Times New Roman"/>
              </a:rPr>
              <a:t>is</a:t>
            </a:r>
            <a:r>
              <a:rPr sz="2400" spc="340" dirty="0">
                <a:latin typeface="Times New Roman"/>
                <a:cs typeface="Times New Roman"/>
              </a:rPr>
              <a:t> </a:t>
            </a:r>
            <a:r>
              <a:rPr sz="2400" spc="-5" dirty="0">
                <a:latin typeface="Times New Roman"/>
                <a:cs typeface="Times New Roman"/>
              </a:rPr>
              <a:t>emphasized</a:t>
            </a:r>
            <a:r>
              <a:rPr sz="2400" spc="330" dirty="0">
                <a:latin typeface="Times New Roman"/>
                <a:cs typeface="Times New Roman"/>
              </a:rPr>
              <a:t> </a:t>
            </a:r>
            <a:r>
              <a:rPr sz="2400" dirty="0">
                <a:latin typeface="Times New Roman"/>
                <a:cs typeface="Times New Roman"/>
              </a:rPr>
              <a:t>in</a:t>
            </a:r>
            <a:r>
              <a:rPr sz="2400" spc="335" dirty="0">
                <a:latin typeface="Times New Roman"/>
                <a:cs typeface="Times New Roman"/>
              </a:rPr>
              <a:t> </a:t>
            </a:r>
            <a:r>
              <a:rPr sz="2400" dirty="0">
                <a:latin typeface="Times New Roman"/>
                <a:cs typeface="Times New Roman"/>
              </a:rPr>
              <a:t>the</a:t>
            </a:r>
            <a:r>
              <a:rPr sz="2400" spc="335" dirty="0">
                <a:latin typeface="Times New Roman"/>
                <a:cs typeface="Times New Roman"/>
              </a:rPr>
              <a:t> </a:t>
            </a:r>
            <a:r>
              <a:rPr sz="2400" spc="-5" dirty="0">
                <a:latin typeface="Times New Roman"/>
                <a:cs typeface="Times New Roman"/>
              </a:rPr>
              <a:t>course</a:t>
            </a:r>
            <a:r>
              <a:rPr sz="2400" spc="345" dirty="0">
                <a:latin typeface="Times New Roman"/>
                <a:cs typeface="Times New Roman"/>
              </a:rPr>
              <a:t> </a:t>
            </a:r>
            <a:r>
              <a:rPr sz="2400" dirty="0">
                <a:latin typeface="Times New Roman"/>
                <a:cs typeface="Times New Roman"/>
              </a:rPr>
              <a:t>and</a:t>
            </a:r>
            <a:r>
              <a:rPr sz="2400" spc="340" dirty="0">
                <a:latin typeface="Times New Roman"/>
                <a:cs typeface="Times New Roman"/>
              </a:rPr>
              <a:t> </a:t>
            </a:r>
            <a:r>
              <a:rPr sz="2400" dirty="0">
                <a:latin typeface="Times New Roman"/>
                <a:cs typeface="Times New Roman"/>
              </a:rPr>
              <a:t>for</a:t>
            </a:r>
            <a:r>
              <a:rPr sz="2400" spc="330" dirty="0">
                <a:latin typeface="Times New Roman"/>
                <a:cs typeface="Times New Roman"/>
              </a:rPr>
              <a:t> </a:t>
            </a:r>
            <a:r>
              <a:rPr sz="2400" spc="-5" dirty="0">
                <a:latin typeface="Times New Roman"/>
                <a:cs typeface="Times New Roman"/>
              </a:rPr>
              <a:t>which </a:t>
            </a:r>
            <a:r>
              <a:rPr sz="2400" spc="-585" dirty="0">
                <a:latin typeface="Times New Roman"/>
                <a:cs typeface="Times New Roman"/>
              </a:rPr>
              <a:t> </a:t>
            </a:r>
            <a:r>
              <a:rPr sz="2400" spc="-5" dirty="0">
                <a:latin typeface="Times New Roman"/>
                <a:cs typeface="Times New Roman"/>
              </a:rPr>
              <a:t>more</a:t>
            </a:r>
            <a:r>
              <a:rPr sz="2400" dirty="0">
                <a:latin typeface="Times New Roman"/>
                <a:cs typeface="Times New Roman"/>
              </a:rPr>
              <a:t> </a:t>
            </a:r>
            <a:r>
              <a:rPr sz="2400" spc="-5" dirty="0">
                <a:latin typeface="Times New Roman"/>
                <a:cs typeface="Times New Roman"/>
              </a:rPr>
              <a:t>time</a:t>
            </a:r>
            <a:r>
              <a:rPr sz="2400" spc="5" dirty="0">
                <a:latin typeface="Times New Roman"/>
                <a:cs typeface="Times New Roman"/>
              </a:rPr>
              <a:t> </a:t>
            </a:r>
            <a:r>
              <a:rPr sz="2400" spc="-5" dirty="0">
                <a:latin typeface="Times New Roman"/>
                <a:cs typeface="Times New Roman"/>
              </a:rPr>
              <a:t>was</a:t>
            </a:r>
            <a:r>
              <a:rPr sz="2400" dirty="0">
                <a:latin typeface="Times New Roman"/>
                <a:cs typeface="Times New Roman"/>
              </a:rPr>
              <a:t> </a:t>
            </a:r>
            <a:r>
              <a:rPr sz="2400" spc="-5" dirty="0">
                <a:latin typeface="Times New Roman"/>
                <a:cs typeface="Times New Roman"/>
              </a:rPr>
              <a:t>spent</a:t>
            </a:r>
            <a:endParaRPr sz="2400" dirty="0">
              <a:latin typeface="Times New Roman"/>
              <a:cs typeface="Times New Roman"/>
            </a:endParaRPr>
          </a:p>
          <a:p>
            <a:pPr marL="354965" marR="5715" indent="-342900">
              <a:lnSpc>
                <a:spcPct val="150000"/>
              </a:lnSpc>
              <a:spcBef>
                <a:spcPts val="1000"/>
              </a:spcBef>
              <a:buClr>
                <a:srgbClr val="C00000"/>
              </a:buClr>
              <a:buFont typeface="Wingdings" pitchFamily="2" charset="2"/>
              <a:buChar char="Ø"/>
              <a:tabLst>
                <a:tab pos="241935" algn="l"/>
                <a:tab pos="1937385" algn="l"/>
                <a:tab pos="2551430" algn="l"/>
                <a:tab pos="3721100" algn="l"/>
                <a:tab pos="4249420" algn="l"/>
                <a:tab pos="5758815" algn="l"/>
                <a:tab pos="6168390" algn="l"/>
                <a:tab pos="7662545" algn="l"/>
                <a:tab pos="8258175" algn="l"/>
                <a:tab pos="9058275" algn="l"/>
                <a:tab pos="9451975" algn="l"/>
              </a:tabLst>
            </a:pPr>
            <a:r>
              <a:rPr sz="2400" dirty="0">
                <a:latin typeface="Times New Roman"/>
                <a:cs typeface="Times New Roman"/>
              </a:rPr>
              <a:t>Co</a:t>
            </a:r>
            <a:r>
              <a:rPr sz="2400" spc="-20" dirty="0">
                <a:latin typeface="Times New Roman"/>
                <a:cs typeface="Times New Roman"/>
              </a:rPr>
              <a:t>m</a:t>
            </a:r>
            <a:r>
              <a:rPr sz="2400" dirty="0">
                <a:latin typeface="Times New Roman"/>
                <a:cs typeface="Times New Roman"/>
              </a:rPr>
              <a:t>ponents	that	</a:t>
            </a:r>
            <a:r>
              <a:rPr sz="2400" spc="-20" dirty="0">
                <a:latin typeface="Times New Roman"/>
                <a:cs typeface="Times New Roman"/>
              </a:rPr>
              <a:t>m</a:t>
            </a:r>
            <a:r>
              <a:rPr sz="2400" dirty="0">
                <a:latin typeface="Times New Roman"/>
                <a:cs typeface="Times New Roman"/>
              </a:rPr>
              <a:t>e</a:t>
            </a:r>
            <a:r>
              <a:rPr sz="2400" spc="5" dirty="0">
                <a:latin typeface="Times New Roman"/>
                <a:cs typeface="Times New Roman"/>
              </a:rPr>
              <a:t>a</a:t>
            </a:r>
            <a:r>
              <a:rPr sz="2400" spc="-5" dirty="0">
                <a:latin typeface="Times New Roman"/>
                <a:cs typeface="Times New Roman"/>
              </a:rPr>
              <a:t>sur</a:t>
            </a:r>
            <a:r>
              <a:rPr sz="2400" dirty="0">
                <a:latin typeface="Times New Roman"/>
                <a:cs typeface="Times New Roman"/>
              </a:rPr>
              <a:t>e	the	ap</a:t>
            </a:r>
            <a:r>
              <a:rPr sz="2400" spc="-10" dirty="0">
                <a:latin typeface="Times New Roman"/>
                <a:cs typeface="Times New Roman"/>
              </a:rPr>
              <a:t>p</a:t>
            </a:r>
            <a:r>
              <a:rPr sz="2400" dirty="0">
                <a:latin typeface="Times New Roman"/>
                <a:cs typeface="Times New Roman"/>
              </a:rPr>
              <a:t>lic</a:t>
            </a:r>
            <a:r>
              <a:rPr sz="2400" spc="-10" dirty="0">
                <a:latin typeface="Times New Roman"/>
                <a:cs typeface="Times New Roman"/>
              </a:rPr>
              <a:t>a</a:t>
            </a:r>
            <a:r>
              <a:rPr sz="2400" dirty="0">
                <a:latin typeface="Times New Roman"/>
                <a:cs typeface="Times New Roman"/>
              </a:rPr>
              <a:t>tion	of	knowledge	</a:t>
            </a:r>
            <a:r>
              <a:rPr sz="2400" spc="-10" dirty="0">
                <a:latin typeface="Times New Roman"/>
                <a:cs typeface="Times New Roman"/>
              </a:rPr>
              <a:t>a</a:t>
            </a:r>
            <a:r>
              <a:rPr sz="2400" dirty="0">
                <a:latin typeface="Times New Roman"/>
                <a:cs typeface="Times New Roman"/>
              </a:rPr>
              <a:t>nd	</a:t>
            </a:r>
            <a:r>
              <a:rPr sz="2400" spc="-5" dirty="0">
                <a:latin typeface="Times New Roman"/>
                <a:cs typeface="Times New Roman"/>
              </a:rPr>
              <a:t>skill</a:t>
            </a:r>
            <a:r>
              <a:rPr sz="2400" dirty="0">
                <a:latin typeface="Times New Roman"/>
                <a:cs typeface="Times New Roman"/>
              </a:rPr>
              <a:t>s	</a:t>
            </a:r>
            <a:r>
              <a:rPr sz="2400" spc="5" dirty="0">
                <a:latin typeface="Times New Roman"/>
                <a:cs typeface="Times New Roman"/>
              </a:rPr>
              <a:t>t</a:t>
            </a:r>
            <a:r>
              <a:rPr sz="2400" dirty="0">
                <a:latin typeface="Times New Roman"/>
                <a:cs typeface="Times New Roman"/>
              </a:rPr>
              <a:t>o	cli</a:t>
            </a:r>
            <a:r>
              <a:rPr sz="2400" spc="-15" dirty="0">
                <a:latin typeface="Times New Roman"/>
                <a:cs typeface="Times New Roman"/>
              </a:rPr>
              <a:t>n</a:t>
            </a:r>
            <a:r>
              <a:rPr sz="2400" dirty="0">
                <a:latin typeface="Times New Roman"/>
                <a:cs typeface="Times New Roman"/>
              </a:rPr>
              <a:t>ic</a:t>
            </a:r>
            <a:r>
              <a:rPr sz="2400" spc="-15" dirty="0">
                <a:latin typeface="Times New Roman"/>
                <a:cs typeface="Times New Roman"/>
              </a:rPr>
              <a:t>a</a:t>
            </a:r>
            <a:r>
              <a:rPr sz="2400" dirty="0">
                <a:latin typeface="Times New Roman"/>
                <a:cs typeface="Times New Roman"/>
              </a:rPr>
              <a:t>l  practice</a:t>
            </a:r>
          </a:p>
          <a:p>
            <a:pPr marL="354965" indent="-342900">
              <a:lnSpc>
                <a:spcPct val="150000"/>
              </a:lnSpc>
              <a:spcBef>
                <a:spcPts val="675"/>
              </a:spcBef>
              <a:buClr>
                <a:srgbClr val="C00000"/>
              </a:buClr>
              <a:buFont typeface="Wingdings" pitchFamily="2" charset="2"/>
              <a:buChar char="Ø"/>
              <a:tabLst>
                <a:tab pos="241935" algn="l"/>
              </a:tabLst>
            </a:pPr>
            <a:r>
              <a:rPr sz="2400" spc="-5" dirty="0">
                <a:latin typeface="Times New Roman"/>
                <a:cs typeface="Times New Roman"/>
              </a:rPr>
              <a:t>Components</a:t>
            </a:r>
            <a:r>
              <a:rPr sz="2400" spc="5" dirty="0">
                <a:latin typeface="Times New Roman"/>
                <a:cs typeface="Times New Roman"/>
              </a:rPr>
              <a:t> </a:t>
            </a:r>
            <a:r>
              <a:rPr sz="2400" dirty="0">
                <a:latin typeface="Times New Roman"/>
                <a:cs typeface="Times New Roman"/>
              </a:rPr>
              <a:t>that</a:t>
            </a:r>
            <a:r>
              <a:rPr sz="2400" spc="-15" dirty="0">
                <a:latin typeface="Times New Roman"/>
                <a:cs typeface="Times New Roman"/>
              </a:rPr>
              <a:t> </a:t>
            </a:r>
            <a:r>
              <a:rPr sz="2400" dirty="0">
                <a:latin typeface="Times New Roman"/>
                <a:cs typeface="Times New Roman"/>
              </a:rPr>
              <a:t>are </a:t>
            </a:r>
            <a:r>
              <a:rPr sz="2400" spc="-5" dirty="0">
                <a:latin typeface="Times New Roman"/>
                <a:cs typeface="Times New Roman"/>
              </a:rPr>
              <a:t>more</a:t>
            </a:r>
            <a:r>
              <a:rPr sz="2400" spc="15" dirty="0">
                <a:latin typeface="Times New Roman"/>
                <a:cs typeface="Times New Roman"/>
              </a:rPr>
              <a:t> </a:t>
            </a:r>
            <a:r>
              <a:rPr sz="2400" spc="-10" dirty="0">
                <a:latin typeface="Times New Roman"/>
                <a:cs typeface="Times New Roman"/>
              </a:rPr>
              <a:t>difficult</a:t>
            </a:r>
            <a:r>
              <a:rPr sz="2400" spc="-1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spc="-5" dirty="0">
                <a:latin typeface="Times New Roman"/>
                <a:cs typeface="Times New Roman"/>
              </a:rPr>
              <a:t>time-consuming</a:t>
            </a:r>
            <a:endParaRPr sz="2400" dirty="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1" y="167045"/>
            <a:ext cx="10591800" cy="566181"/>
          </a:xfrm>
          <a:prstGeom prst="rect">
            <a:avLst/>
          </a:prstGeom>
        </p:spPr>
        <p:txBody>
          <a:bodyPr vert="horz" wrap="square" lIns="0" tIns="12065" rIns="0" bIns="0" rtlCol="0">
            <a:spAutoFit/>
          </a:bodyPr>
          <a:lstStyle/>
          <a:p>
            <a:pPr marL="12700" algn="ctr">
              <a:lnSpc>
                <a:spcPct val="100000"/>
              </a:lnSpc>
              <a:spcBef>
                <a:spcPts val="95"/>
              </a:spcBef>
            </a:pPr>
            <a:r>
              <a:rPr lang="en-US" sz="3600" i="1" u="sng" spc="80" dirty="0">
                <a:solidFill>
                  <a:srgbClr val="FF0000"/>
                </a:solidFill>
                <a:uFill>
                  <a:solidFill>
                    <a:srgbClr val="000000"/>
                  </a:solidFill>
                </a:uFill>
                <a:latin typeface="Trebuchet MS"/>
                <a:cs typeface="Trebuchet MS"/>
              </a:rPr>
              <a:t>SELECTING A GRADING FRAMEWORK</a:t>
            </a:r>
            <a:endParaRPr sz="3600" dirty="0">
              <a:solidFill>
                <a:srgbClr val="FF0000"/>
              </a:solidFill>
              <a:latin typeface="Trebuchet MS"/>
              <a:cs typeface="Trebuchet MS"/>
            </a:endParaRPr>
          </a:p>
        </p:txBody>
      </p:sp>
      <p:sp>
        <p:nvSpPr>
          <p:cNvPr id="21" name="object 21"/>
          <p:cNvSpPr txBox="1"/>
          <p:nvPr/>
        </p:nvSpPr>
        <p:spPr>
          <a:xfrm>
            <a:off x="916939" y="6458075"/>
            <a:ext cx="272415" cy="163195"/>
          </a:xfrm>
          <a:prstGeom prst="rect">
            <a:avLst/>
          </a:prstGeom>
        </p:spPr>
        <p:txBody>
          <a:bodyPr vert="horz" wrap="square" lIns="0" tIns="6985" rIns="0" bIns="0" rtlCol="0">
            <a:spAutoFit/>
          </a:bodyPr>
          <a:lstStyle/>
          <a:p>
            <a:pPr marL="12700">
              <a:lnSpc>
                <a:spcPct val="100000"/>
              </a:lnSpc>
              <a:spcBef>
                <a:spcPts val="55"/>
              </a:spcBef>
            </a:pPr>
            <a:r>
              <a:rPr sz="900" spc="-10" dirty="0">
                <a:solidFill>
                  <a:srgbClr val="888888"/>
                </a:solidFill>
                <a:latin typeface="Trebuchet MS"/>
                <a:cs typeface="Trebuchet MS"/>
              </a:rPr>
              <a:t>20</a:t>
            </a:r>
            <a:r>
              <a:rPr sz="900" dirty="0">
                <a:solidFill>
                  <a:srgbClr val="888888"/>
                </a:solidFill>
                <a:latin typeface="Trebuchet MS"/>
                <a:cs typeface="Trebuchet MS"/>
              </a:rPr>
              <a:t>XX</a:t>
            </a:r>
            <a:endParaRPr sz="900">
              <a:latin typeface="Trebuchet MS"/>
              <a:cs typeface="Trebuchet MS"/>
            </a:endParaRPr>
          </a:p>
        </p:txBody>
      </p:sp>
      <p:sp>
        <p:nvSpPr>
          <p:cNvPr id="22" name="object 22"/>
          <p:cNvSpPr txBox="1"/>
          <p:nvPr/>
        </p:nvSpPr>
        <p:spPr>
          <a:xfrm>
            <a:off x="5824220" y="6458075"/>
            <a:ext cx="545465" cy="163195"/>
          </a:xfrm>
          <a:prstGeom prst="rect">
            <a:avLst/>
          </a:prstGeom>
        </p:spPr>
        <p:txBody>
          <a:bodyPr vert="horz" wrap="square" lIns="0" tIns="6985" rIns="0" bIns="0" rtlCol="0">
            <a:spAutoFit/>
          </a:bodyPr>
          <a:lstStyle/>
          <a:p>
            <a:pPr marL="12700">
              <a:lnSpc>
                <a:spcPct val="100000"/>
              </a:lnSpc>
              <a:spcBef>
                <a:spcPts val="55"/>
              </a:spcBef>
            </a:pPr>
            <a:r>
              <a:rPr sz="900" spc="-5" dirty="0">
                <a:solidFill>
                  <a:srgbClr val="888888"/>
                </a:solidFill>
                <a:latin typeface="Trebuchet MS"/>
                <a:cs typeface="Trebuchet MS"/>
              </a:rPr>
              <a:t>P</a:t>
            </a:r>
            <a:r>
              <a:rPr sz="900" spc="-35" dirty="0">
                <a:solidFill>
                  <a:srgbClr val="888888"/>
                </a:solidFill>
                <a:latin typeface="Trebuchet MS"/>
                <a:cs typeface="Trebuchet MS"/>
              </a:rPr>
              <a:t>i</a:t>
            </a:r>
            <a:r>
              <a:rPr sz="900" spc="-50" dirty="0">
                <a:solidFill>
                  <a:srgbClr val="888888"/>
                </a:solidFill>
                <a:latin typeface="Trebuchet MS"/>
                <a:cs typeface="Trebuchet MS"/>
              </a:rPr>
              <a:t>t</a:t>
            </a:r>
            <a:r>
              <a:rPr sz="900" spc="-30" dirty="0">
                <a:solidFill>
                  <a:srgbClr val="888888"/>
                </a:solidFill>
                <a:latin typeface="Trebuchet MS"/>
                <a:cs typeface="Trebuchet MS"/>
              </a:rPr>
              <a:t>c</a:t>
            </a:r>
            <a:r>
              <a:rPr sz="900" spc="-25" dirty="0">
                <a:solidFill>
                  <a:srgbClr val="888888"/>
                </a:solidFill>
                <a:latin typeface="Trebuchet MS"/>
                <a:cs typeface="Trebuchet MS"/>
              </a:rPr>
              <a:t>h</a:t>
            </a:r>
            <a:r>
              <a:rPr sz="900" spc="10" dirty="0">
                <a:solidFill>
                  <a:srgbClr val="888888"/>
                </a:solidFill>
                <a:latin typeface="Trebuchet MS"/>
                <a:cs typeface="Trebuchet MS"/>
              </a:rPr>
              <a:t> </a:t>
            </a:r>
            <a:r>
              <a:rPr sz="900" spc="5" dirty="0">
                <a:solidFill>
                  <a:srgbClr val="888888"/>
                </a:solidFill>
                <a:latin typeface="Trebuchet MS"/>
                <a:cs typeface="Trebuchet MS"/>
              </a:rPr>
              <a:t>D</a:t>
            </a:r>
            <a:r>
              <a:rPr sz="900" spc="-35" dirty="0">
                <a:solidFill>
                  <a:srgbClr val="888888"/>
                </a:solidFill>
                <a:latin typeface="Trebuchet MS"/>
                <a:cs typeface="Trebuchet MS"/>
              </a:rPr>
              <a:t>ec</a:t>
            </a:r>
            <a:r>
              <a:rPr sz="900" spc="-20" dirty="0">
                <a:solidFill>
                  <a:srgbClr val="888888"/>
                </a:solidFill>
                <a:latin typeface="Trebuchet MS"/>
                <a:cs typeface="Trebuchet MS"/>
              </a:rPr>
              <a:t>k</a:t>
            </a:r>
            <a:endParaRPr sz="900">
              <a:latin typeface="Trebuchet MS"/>
              <a:cs typeface="Trebuchet MS"/>
            </a:endParaRPr>
          </a:p>
        </p:txBody>
      </p:sp>
      <p:sp>
        <p:nvSpPr>
          <p:cNvPr id="23" name="object 23"/>
          <p:cNvSpPr txBox="1"/>
          <p:nvPr/>
        </p:nvSpPr>
        <p:spPr>
          <a:xfrm>
            <a:off x="11164823" y="6458075"/>
            <a:ext cx="136525" cy="163195"/>
          </a:xfrm>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z="900" spc="-5" dirty="0">
                <a:solidFill>
                  <a:srgbClr val="888888"/>
                </a:solidFill>
                <a:latin typeface="Trebuchet MS"/>
                <a:cs typeface="Trebuchet MS"/>
              </a:rPr>
              <a:t>29</a:t>
            </a:fld>
            <a:endParaRPr sz="900">
              <a:latin typeface="Trebuchet MS"/>
              <a:cs typeface="Trebuchet MS"/>
            </a:endParaRPr>
          </a:p>
        </p:txBody>
      </p:sp>
      <p:sp>
        <p:nvSpPr>
          <p:cNvPr id="24" name="Rectangle 23"/>
          <p:cNvSpPr/>
          <p:nvPr/>
        </p:nvSpPr>
        <p:spPr>
          <a:xfrm>
            <a:off x="152400" y="1143000"/>
            <a:ext cx="9753600" cy="523220"/>
          </a:xfrm>
          <a:prstGeom prst="rect">
            <a:avLst/>
          </a:prstGeom>
        </p:spPr>
        <p:txBody>
          <a:bodyPr wrap="square">
            <a:spAutoFit/>
          </a:bodyPr>
          <a:lstStyle/>
          <a:p>
            <a:r>
              <a:rPr lang="en-US" sz="2800" b="1" dirty="0">
                <a:solidFill>
                  <a:srgbClr val="00B0F0"/>
                </a:solidFill>
                <a:latin typeface="Times New Roman" pitchFamily="18" charset="0"/>
                <a:cs typeface="Times New Roman" pitchFamily="18" charset="0"/>
              </a:rPr>
              <a:t>Three types of grading framework or frame of reference:</a:t>
            </a:r>
          </a:p>
        </p:txBody>
      </p:sp>
      <p:sp>
        <p:nvSpPr>
          <p:cNvPr id="29" name="Flowchart: Terminator 28"/>
          <p:cNvSpPr/>
          <p:nvPr/>
        </p:nvSpPr>
        <p:spPr>
          <a:xfrm>
            <a:off x="607060" y="2276594"/>
            <a:ext cx="3302000" cy="2363724"/>
          </a:xfrm>
          <a:prstGeom prst="flowChartTerminator">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Terminator 30"/>
          <p:cNvSpPr/>
          <p:nvPr/>
        </p:nvSpPr>
        <p:spPr>
          <a:xfrm>
            <a:off x="4605337" y="2276594"/>
            <a:ext cx="3302000" cy="2447806"/>
          </a:xfrm>
          <a:prstGeom prst="flowChartTerminator">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Terminator 31"/>
          <p:cNvSpPr/>
          <p:nvPr/>
        </p:nvSpPr>
        <p:spPr>
          <a:xfrm>
            <a:off x="8521699" y="2276594"/>
            <a:ext cx="3302000" cy="2376424"/>
          </a:xfrm>
          <a:prstGeom prst="flowChartTerminator">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92192" y="3070336"/>
            <a:ext cx="3531736" cy="523220"/>
          </a:xfrm>
          <a:prstGeom prst="rect">
            <a:avLst/>
          </a:prstGeom>
        </p:spPr>
        <p:txBody>
          <a:bodyPr wrap="none">
            <a:spAutoFit/>
          </a:bodyPr>
          <a:lstStyle/>
          <a:p>
            <a:r>
              <a:rPr lang="en-US" sz="2800" dirty="0">
                <a:latin typeface="Times New Roman" pitchFamily="18" charset="0"/>
                <a:cs typeface="Times New Roman" pitchFamily="18" charset="0"/>
              </a:rPr>
              <a:t>1) Criterion-Reference </a:t>
            </a:r>
          </a:p>
        </p:txBody>
      </p:sp>
      <p:sp>
        <p:nvSpPr>
          <p:cNvPr id="34" name="Rectangle 33"/>
          <p:cNvSpPr/>
          <p:nvPr/>
        </p:nvSpPr>
        <p:spPr>
          <a:xfrm>
            <a:off x="4706937" y="3023443"/>
            <a:ext cx="3200400" cy="954107"/>
          </a:xfrm>
          <a:prstGeom prst="rect">
            <a:avLst/>
          </a:prstGeom>
        </p:spPr>
        <p:txBody>
          <a:bodyPr wrap="square">
            <a:spAutoFit/>
          </a:bodyPr>
          <a:lstStyle/>
          <a:p>
            <a:pPr algn="ctr"/>
            <a:r>
              <a:rPr lang="en-US" sz="2800" dirty="0">
                <a:latin typeface="Times New Roman" pitchFamily="18" charset="0"/>
                <a:cs typeface="Times New Roman" pitchFamily="18" charset="0"/>
              </a:rPr>
              <a:t>2) Norm-Referenced Grading</a:t>
            </a:r>
          </a:p>
        </p:txBody>
      </p:sp>
      <p:sp>
        <p:nvSpPr>
          <p:cNvPr id="35" name="Rectangle 34"/>
          <p:cNvSpPr/>
          <p:nvPr/>
        </p:nvSpPr>
        <p:spPr>
          <a:xfrm>
            <a:off x="8651289" y="3049262"/>
            <a:ext cx="3172410" cy="523220"/>
          </a:xfrm>
          <a:prstGeom prst="rect">
            <a:avLst/>
          </a:prstGeom>
        </p:spPr>
        <p:txBody>
          <a:bodyPr wrap="square">
            <a:spAutoFit/>
          </a:bodyPr>
          <a:lstStyle/>
          <a:p>
            <a:pPr algn="ctr"/>
            <a:r>
              <a:rPr lang="en-US" sz="2800" dirty="0">
                <a:latin typeface="Times New Roman" pitchFamily="18" charset="0"/>
                <a:cs typeface="Times New Roman" pitchFamily="18" charset="0"/>
              </a:rPr>
              <a:t> 3) Self-referenced</a:t>
            </a:r>
          </a:p>
        </p:txBody>
      </p:sp>
    </p:spTree>
    <p:extLst>
      <p:ext uri="{BB962C8B-B14F-4D97-AF65-F5344CB8AC3E}">
        <p14:creationId xmlns:p14="http://schemas.microsoft.com/office/powerpoint/2010/main" val="290393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5C4163B-5431-D9FB-7403-B46493298879}"/>
              </a:ext>
            </a:extLst>
          </p:cNvPr>
          <p:cNvSpPr txBox="1"/>
          <p:nvPr/>
        </p:nvSpPr>
        <p:spPr>
          <a:xfrm>
            <a:off x="601286" y="1041060"/>
            <a:ext cx="10958947" cy="4708981"/>
          </a:xfrm>
          <a:prstGeom prst="rect">
            <a:avLst/>
          </a:prstGeom>
          <a:noFill/>
        </p:spPr>
        <p:txBody>
          <a:bodyPr wrap="square">
            <a:spAutoFit/>
          </a:bodyPr>
          <a:lstStyle/>
          <a:p>
            <a:pPr marL="457200" indent="-457200">
              <a:lnSpc>
                <a:spcPct val="150000"/>
              </a:lnSpc>
              <a:buFont typeface="Wingdings" panose="05000000000000000000" pitchFamily="2" charset="2"/>
              <a:buChar char="Ø"/>
            </a:pPr>
            <a:r>
              <a:rPr lang="en-US" sz="2400" dirty="0">
                <a:cs typeface="Arial" panose="020B0604020202020204" pitchFamily="34" charset="0"/>
              </a:rPr>
              <a:t> </a:t>
            </a:r>
            <a:r>
              <a:rPr lang="en-US" sz="2000" dirty="0">
                <a:latin typeface="Times New Roman" panose="02020603050405020304" pitchFamily="18" charset="0"/>
                <a:cs typeface="Times New Roman" panose="02020603050405020304" pitchFamily="18" charset="0"/>
              </a:rPr>
              <a:t>Introduction</a:t>
            </a:r>
          </a:p>
          <a:p>
            <a:pPr marL="469900" lvl="0" indent="-457200" defTabSz="914400">
              <a:spcBef>
                <a:spcPct val="20000"/>
              </a:spcBef>
              <a:buFont typeface="Wingdings" panose="05000000000000000000" pitchFamily="2" charset="2"/>
              <a:buChar char="Ø"/>
              <a:tabLst>
                <a:tab pos="233679" algn="l"/>
              </a:tabLst>
            </a:pPr>
            <a:r>
              <a:rPr lang="en-US" sz="2000" dirty="0" smtClean="0">
                <a:solidFill>
                  <a:prstClr val="black"/>
                </a:solidFill>
                <a:latin typeface="Times New Roman" panose="02020603050405020304" pitchFamily="18" charset="0"/>
                <a:cs typeface="Times New Roman" panose="02020603050405020304" pitchFamily="18" charset="0"/>
              </a:rPr>
              <a:t>Definition of grading</a:t>
            </a:r>
            <a:endParaRPr lang="en-US" sz="2000" dirty="0">
              <a:solidFill>
                <a:prstClr val="black"/>
              </a:solidFill>
              <a:latin typeface="Times New Roman" panose="02020603050405020304" pitchFamily="18" charset="0"/>
              <a:cs typeface="Times New Roman" panose="02020603050405020304" pitchFamily="18" charset="0"/>
            </a:endParaRPr>
          </a:p>
          <a:p>
            <a:pPr marL="469900" lvl="0" indent="-457200" defTabSz="914400">
              <a:spcBef>
                <a:spcPct val="20000"/>
              </a:spcBef>
              <a:buFont typeface="Wingdings" panose="05000000000000000000" pitchFamily="2" charset="2"/>
              <a:buChar char="Ø"/>
              <a:tabLst>
                <a:tab pos="233679" algn="l"/>
              </a:tabLst>
            </a:pPr>
            <a:r>
              <a:rPr lang="en-GB" sz="2000" dirty="0">
                <a:solidFill>
                  <a:prstClr val="black"/>
                </a:solidFill>
                <a:latin typeface="Times New Roman" panose="02020603050405020304" pitchFamily="18" charset="0"/>
                <a:cs typeface="Times New Roman" panose="02020603050405020304" pitchFamily="18" charset="0"/>
              </a:rPr>
              <a:t>Benefits of grading system in education</a:t>
            </a:r>
          </a:p>
          <a:p>
            <a:pPr marL="469900" lvl="0" indent="-457200" defTabSz="914400">
              <a:spcBef>
                <a:spcPct val="20000"/>
              </a:spcBef>
              <a:buFont typeface="Wingdings" panose="05000000000000000000" pitchFamily="2" charset="2"/>
              <a:buChar char="Ø"/>
              <a:tabLst>
                <a:tab pos="233679" algn="l"/>
              </a:tabLst>
            </a:pPr>
            <a:r>
              <a:rPr lang="en-GB" sz="2000" dirty="0">
                <a:solidFill>
                  <a:prstClr val="black"/>
                </a:solidFill>
                <a:latin typeface="Times New Roman" panose="02020603050405020304" pitchFamily="18" charset="0"/>
                <a:cs typeface="Times New Roman" panose="02020603050405020304" pitchFamily="18" charset="0"/>
              </a:rPr>
              <a:t>Grades inflation</a:t>
            </a:r>
          </a:p>
          <a:p>
            <a:pPr marL="469900" lvl="0" indent="-457200" defTabSz="914400">
              <a:spcBef>
                <a:spcPct val="20000"/>
              </a:spcBef>
              <a:buFont typeface="Wingdings" panose="05000000000000000000" pitchFamily="2" charset="2"/>
              <a:buChar char="Ø"/>
              <a:tabLst>
                <a:tab pos="233679" algn="l"/>
              </a:tabLst>
            </a:pPr>
            <a:r>
              <a:rPr lang="en-US" sz="2000" dirty="0">
                <a:solidFill>
                  <a:prstClr val="black"/>
                </a:solidFill>
                <a:latin typeface="Times New Roman" panose="02020603050405020304" pitchFamily="18" charset="0"/>
                <a:cs typeface="Times New Roman" panose="02020603050405020304" pitchFamily="18" charset="0"/>
              </a:rPr>
              <a:t>Types of  Grading  System</a:t>
            </a:r>
          </a:p>
          <a:p>
            <a:pPr marL="469900" lvl="0" indent="-457200" defTabSz="914400">
              <a:spcBef>
                <a:spcPct val="20000"/>
              </a:spcBef>
              <a:buFont typeface="Wingdings" panose="05000000000000000000" pitchFamily="2" charset="2"/>
              <a:buChar char="Ø"/>
              <a:tabLst>
                <a:tab pos="233679" algn="l"/>
              </a:tabLst>
            </a:pPr>
            <a:r>
              <a:rPr lang="en-US" sz="2000" dirty="0">
                <a:solidFill>
                  <a:prstClr val="black"/>
                </a:solidFill>
                <a:latin typeface="Times New Roman" panose="02020603050405020304" pitchFamily="18" charset="0"/>
                <a:cs typeface="Times New Roman" panose="02020603050405020304" pitchFamily="18" charset="0"/>
              </a:rPr>
              <a:t>Assigning  Letter  Grades</a:t>
            </a:r>
          </a:p>
          <a:p>
            <a:pPr marL="469900" lvl="0" indent="-457200" defTabSz="914400">
              <a:spcBef>
                <a:spcPct val="20000"/>
              </a:spcBef>
              <a:buFont typeface="Wingdings" panose="05000000000000000000" pitchFamily="2" charset="2"/>
              <a:buChar char="Ø"/>
              <a:tabLst>
                <a:tab pos="233679" algn="l"/>
              </a:tabLst>
            </a:pPr>
            <a:r>
              <a:rPr lang="en-US" sz="2000" dirty="0">
                <a:solidFill>
                  <a:prstClr val="black"/>
                </a:solidFill>
                <a:latin typeface="Times New Roman" panose="02020603050405020304" pitchFamily="18" charset="0"/>
                <a:cs typeface="Times New Roman" panose="02020603050405020304" pitchFamily="18" charset="0"/>
              </a:rPr>
              <a:t>Grading  Framework Criterion </a:t>
            </a:r>
          </a:p>
          <a:p>
            <a:pPr marL="976313" lvl="0" indent="169863" defTabSz="914400">
              <a:spcBef>
                <a:spcPct val="20000"/>
              </a:spcBef>
              <a:buFont typeface="Wingdings" panose="05000000000000000000" pitchFamily="2" charset="2"/>
              <a:buChar char="§"/>
              <a:tabLst>
                <a:tab pos="233363" algn="l"/>
                <a:tab pos="1084263" algn="l"/>
                <a:tab pos="1255713" algn="l"/>
              </a:tabLst>
            </a:pPr>
            <a:r>
              <a:rPr lang="en-US" sz="2000" dirty="0">
                <a:solidFill>
                  <a:prstClr val="black"/>
                </a:solidFill>
                <a:latin typeface="Times New Roman" panose="02020603050405020304" pitchFamily="18" charset="0"/>
                <a:cs typeface="Times New Roman" panose="02020603050405020304" pitchFamily="18" charset="0"/>
              </a:rPr>
              <a:t>      Referenced</a:t>
            </a:r>
          </a:p>
          <a:p>
            <a:pPr marL="976313" lvl="0" indent="169863" defTabSz="914400">
              <a:spcBef>
                <a:spcPct val="20000"/>
              </a:spcBef>
              <a:buFont typeface="Wingdings" panose="05000000000000000000" pitchFamily="2" charset="2"/>
              <a:buChar char="§"/>
              <a:tabLst>
                <a:tab pos="233363" algn="l"/>
                <a:tab pos="1255713" algn="l"/>
              </a:tabLst>
            </a:pPr>
            <a:r>
              <a:rPr lang="en-US" sz="2000" dirty="0">
                <a:solidFill>
                  <a:prstClr val="black"/>
                </a:solidFill>
                <a:latin typeface="Times New Roman" panose="02020603050405020304" pitchFamily="18" charset="0"/>
                <a:cs typeface="Times New Roman" panose="02020603050405020304" pitchFamily="18" charset="0"/>
              </a:rPr>
              <a:t>   Norm Referenced</a:t>
            </a:r>
          </a:p>
          <a:p>
            <a:pPr marL="976313" lvl="0" indent="169863" defTabSz="914400">
              <a:spcBef>
                <a:spcPct val="20000"/>
              </a:spcBef>
              <a:buFont typeface="Wingdings" panose="05000000000000000000" pitchFamily="2" charset="2"/>
              <a:buChar char="§"/>
              <a:tabLst>
                <a:tab pos="233363" algn="l"/>
                <a:tab pos="1255713" algn="l"/>
              </a:tabLst>
            </a:pPr>
            <a:r>
              <a:rPr lang="en-US" sz="2000" dirty="0">
                <a:solidFill>
                  <a:prstClr val="black"/>
                </a:solidFill>
                <a:latin typeface="Times New Roman" panose="02020603050405020304" pitchFamily="18" charset="0"/>
                <a:cs typeface="Times New Roman" panose="02020603050405020304" pitchFamily="18" charset="0"/>
              </a:rPr>
              <a:t>    Self  Referenced</a:t>
            </a:r>
          </a:p>
          <a:p>
            <a:pPr marL="469900" lvl="0" indent="-457200" defTabSz="914400">
              <a:spcBef>
                <a:spcPct val="20000"/>
              </a:spcBef>
              <a:buFont typeface="Wingdings" panose="05000000000000000000" pitchFamily="2" charset="2"/>
              <a:buChar char="Ø"/>
              <a:tabLst>
                <a:tab pos="233679" algn="l"/>
              </a:tabLst>
            </a:pPr>
            <a:r>
              <a:rPr lang="en-US" sz="2000" dirty="0">
                <a:solidFill>
                  <a:prstClr val="black"/>
                </a:solidFill>
                <a:latin typeface="Times New Roman" panose="02020603050405020304" pitchFamily="18" charset="0"/>
                <a:cs typeface="Times New Roman" panose="02020603050405020304" pitchFamily="18" charset="0"/>
              </a:rPr>
              <a:t>Grading  Clinical  Practice</a:t>
            </a:r>
          </a:p>
          <a:p>
            <a:pPr marL="469900" lvl="0" indent="-457200" defTabSz="914400">
              <a:spcBef>
                <a:spcPct val="20000"/>
              </a:spcBef>
              <a:buFont typeface="Wingdings" panose="05000000000000000000" pitchFamily="2" charset="2"/>
              <a:buChar char="Ø"/>
              <a:tabLst>
                <a:tab pos="233679" algn="l"/>
              </a:tabLst>
            </a:pPr>
            <a:r>
              <a:rPr lang="en-US" sz="2000" dirty="0">
                <a:solidFill>
                  <a:prstClr val="black"/>
                </a:solidFill>
                <a:latin typeface="Times New Roman" panose="02020603050405020304" pitchFamily="18" charset="0"/>
                <a:cs typeface="Times New Roman" panose="02020603050405020304" pitchFamily="18" charset="0"/>
              </a:rPr>
              <a:t>Grading Software</a:t>
            </a:r>
          </a:p>
        </p:txBody>
      </p:sp>
      <p:sp>
        <p:nvSpPr>
          <p:cNvPr id="4" name="TextBox 3">
            <a:extLst>
              <a:ext uri="{FF2B5EF4-FFF2-40B4-BE49-F238E27FC236}">
                <a16:creationId xmlns:a16="http://schemas.microsoft.com/office/drawing/2014/main" xmlns="" id="{9EF78E9B-F06A-60CF-FADE-3B58450157C4}"/>
              </a:ext>
            </a:extLst>
          </p:cNvPr>
          <p:cNvSpPr txBox="1"/>
          <p:nvPr/>
        </p:nvSpPr>
        <p:spPr>
          <a:xfrm>
            <a:off x="3103418" y="261725"/>
            <a:ext cx="5694218" cy="646331"/>
          </a:xfrm>
          <a:prstGeom prst="rect">
            <a:avLst/>
          </a:prstGeom>
          <a:noFill/>
        </p:spPr>
        <p:txBody>
          <a:bodyPr wrap="square" rtlCol="0">
            <a:spAutoFit/>
          </a:bodyPr>
          <a:lstStyle/>
          <a:p>
            <a:pPr algn="ctr"/>
            <a:r>
              <a:rPr lang="en-US" sz="3600" b="1" dirty="0">
                <a:solidFill>
                  <a:schemeClr val="accent2"/>
                </a:solidFill>
                <a:cs typeface="Arial" panose="020B0604020202020204" pitchFamily="34" charset="0"/>
              </a:rPr>
              <a:t>Outlines.</a:t>
            </a:r>
            <a:r>
              <a:rPr lang="en-US" sz="3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50863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30</a:t>
            </a:fld>
            <a:endParaRPr spc="-5" dirty="0"/>
          </a:p>
        </p:txBody>
      </p:sp>
      <p:sp>
        <p:nvSpPr>
          <p:cNvPr id="2" name="object 2"/>
          <p:cNvSpPr txBox="1">
            <a:spLocks noGrp="1"/>
          </p:cNvSpPr>
          <p:nvPr>
            <p:ph type="title"/>
          </p:nvPr>
        </p:nvSpPr>
        <p:spPr>
          <a:xfrm>
            <a:off x="1447800" y="304800"/>
            <a:ext cx="8446770" cy="540385"/>
          </a:xfrm>
          <a:prstGeom prst="rect">
            <a:avLst/>
          </a:prstGeom>
        </p:spPr>
        <p:txBody>
          <a:bodyPr vert="horz" wrap="square" lIns="0" tIns="15875" rIns="0" bIns="0" rtlCol="0">
            <a:spAutoFit/>
          </a:bodyPr>
          <a:lstStyle/>
          <a:p>
            <a:pPr marL="12700" algn="ctr">
              <a:lnSpc>
                <a:spcPct val="100000"/>
              </a:lnSpc>
              <a:spcBef>
                <a:spcPts val="125"/>
              </a:spcBef>
            </a:pPr>
            <a:r>
              <a:rPr lang="en-US" sz="3350" spc="-110" dirty="0">
                <a:solidFill>
                  <a:srgbClr val="FF0000"/>
                </a:solidFill>
                <a:latin typeface="Times New Roman" pitchFamily="18" charset="0"/>
                <a:cs typeface="Times New Roman" pitchFamily="18" charset="0"/>
              </a:rPr>
              <a:t>Selecting</a:t>
            </a:r>
            <a:r>
              <a:rPr lang="en-US" sz="3350" spc="-100" dirty="0">
                <a:solidFill>
                  <a:srgbClr val="FF0000"/>
                </a:solidFill>
                <a:latin typeface="Times New Roman" pitchFamily="18" charset="0"/>
                <a:cs typeface="Times New Roman" pitchFamily="18" charset="0"/>
              </a:rPr>
              <a:t> </a:t>
            </a:r>
            <a:r>
              <a:rPr lang="en-US" sz="3350" spc="-114" dirty="0">
                <a:solidFill>
                  <a:srgbClr val="FF0000"/>
                </a:solidFill>
                <a:latin typeface="Times New Roman" pitchFamily="18" charset="0"/>
                <a:cs typeface="Times New Roman" pitchFamily="18" charset="0"/>
              </a:rPr>
              <a:t>a</a:t>
            </a:r>
            <a:r>
              <a:rPr lang="en-US" sz="3350" spc="-65" dirty="0">
                <a:solidFill>
                  <a:srgbClr val="FF0000"/>
                </a:solidFill>
                <a:latin typeface="Times New Roman" pitchFamily="18" charset="0"/>
                <a:cs typeface="Times New Roman" pitchFamily="18" charset="0"/>
              </a:rPr>
              <a:t> </a:t>
            </a:r>
            <a:r>
              <a:rPr lang="en-US" sz="3350" spc="-114" dirty="0">
                <a:solidFill>
                  <a:srgbClr val="FF0000"/>
                </a:solidFill>
                <a:latin typeface="Times New Roman" pitchFamily="18" charset="0"/>
                <a:cs typeface="Times New Roman" pitchFamily="18" charset="0"/>
              </a:rPr>
              <a:t>grading</a:t>
            </a:r>
            <a:r>
              <a:rPr lang="en-US" sz="3350" spc="-105" dirty="0">
                <a:solidFill>
                  <a:srgbClr val="FF0000"/>
                </a:solidFill>
                <a:latin typeface="Times New Roman" pitchFamily="18" charset="0"/>
                <a:cs typeface="Times New Roman" pitchFamily="18" charset="0"/>
              </a:rPr>
              <a:t> </a:t>
            </a:r>
            <a:r>
              <a:rPr lang="en-US" sz="3350" spc="-120" dirty="0">
                <a:solidFill>
                  <a:srgbClr val="FF0000"/>
                </a:solidFill>
                <a:latin typeface="Times New Roman" pitchFamily="18" charset="0"/>
                <a:cs typeface="Times New Roman" pitchFamily="18" charset="0"/>
              </a:rPr>
              <a:t>framework cont.,</a:t>
            </a:r>
            <a:endParaRPr lang="en-US" sz="3350" dirty="0">
              <a:solidFill>
                <a:srgbClr val="FF0000"/>
              </a:solidFill>
              <a:latin typeface="Times New Roman" pitchFamily="18" charset="0"/>
              <a:cs typeface="Times New Roman" pitchFamily="18" charset="0"/>
            </a:endParaRPr>
          </a:p>
        </p:txBody>
      </p:sp>
      <p:sp>
        <p:nvSpPr>
          <p:cNvPr id="3" name="object 3"/>
          <p:cNvSpPr txBox="1"/>
          <p:nvPr/>
        </p:nvSpPr>
        <p:spPr>
          <a:xfrm>
            <a:off x="916622" y="1263279"/>
            <a:ext cx="10358755" cy="4331442"/>
          </a:xfrm>
          <a:prstGeom prst="rect">
            <a:avLst/>
          </a:prstGeom>
        </p:spPr>
        <p:txBody>
          <a:bodyPr vert="horz" wrap="square" lIns="0" tIns="12700" rIns="0" bIns="0" rtlCol="0">
            <a:spAutoFit/>
          </a:bodyPr>
          <a:lstStyle/>
          <a:p>
            <a:pPr>
              <a:lnSpc>
                <a:spcPct val="100000"/>
              </a:lnSpc>
              <a:spcBef>
                <a:spcPts val="55"/>
              </a:spcBef>
            </a:pPr>
            <a:endParaRPr sz="3700" dirty="0">
              <a:latin typeface="Times New Roman"/>
              <a:cs typeface="Times New Roman"/>
            </a:endParaRPr>
          </a:p>
          <a:p>
            <a:pPr marL="241300" indent="-229235" algn="just">
              <a:lnSpc>
                <a:spcPct val="100000"/>
              </a:lnSpc>
              <a:buFont typeface="Arial MT"/>
              <a:buChar char="•"/>
              <a:tabLst>
                <a:tab pos="241935" algn="l"/>
              </a:tabLst>
            </a:pPr>
            <a:r>
              <a:rPr sz="2400" b="1" i="1" u="sng" spc="-5" dirty="0">
                <a:uFill>
                  <a:solidFill>
                    <a:srgbClr val="000000"/>
                  </a:solidFill>
                </a:uFill>
                <a:latin typeface="Times New Roman"/>
                <a:cs typeface="Times New Roman"/>
              </a:rPr>
              <a:t>1)</a:t>
            </a:r>
            <a:r>
              <a:rPr sz="2400" b="1" i="1" u="sng" dirty="0">
                <a:uFill>
                  <a:solidFill>
                    <a:srgbClr val="000000"/>
                  </a:solidFill>
                </a:uFill>
                <a:latin typeface="Times New Roman"/>
                <a:cs typeface="Times New Roman"/>
              </a:rPr>
              <a:t> </a:t>
            </a:r>
            <a:r>
              <a:rPr sz="2400" b="1" i="1" u="sng" spc="-5" dirty="0">
                <a:uFill>
                  <a:solidFill>
                    <a:srgbClr val="000000"/>
                  </a:solidFill>
                </a:uFill>
                <a:latin typeface="Times New Roman"/>
                <a:cs typeface="Times New Roman"/>
              </a:rPr>
              <a:t>Criterion-Reference</a:t>
            </a:r>
            <a:r>
              <a:rPr sz="2400" b="1" i="1" u="sng" spc="-30" dirty="0">
                <a:latin typeface="Times New Roman"/>
                <a:cs typeface="Times New Roman"/>
              </a:rPr>
              <a:t> </a:t>
            </a:r>
            <a:r>
              <a:rPr sz="2400" dirty="0">
                <a:latin typeface="Times New Roman"/>
                <a:cs typeface="Times New Roman"/>
              </a:rPr>
              <a:t>or grading</a:t>
            </a:r>
            <a:r>
              <a:rPr sz="2400" spc="-20" dirty="0">
                <a:latin typeface="Times New Roman"/>
                <a:cs typeface="Times New Roman"/>
              </a:rPr>
              <a:t> </a:t>
            </a:r>
            <a:r>
              <a:rPr sz="2400" spc="-5" dirty="0">
                <a:latin typeface="Times New Roman"/>
                <a:cs typeface="Times New Roman"/>
              </a:rPr>
              <a:t>with</a:t>
            </a:r>
            <a:r>
              <a:rPr sz="2400" dirty="0">
                <a:latin typeface="Times New Roman"/>
                <a:cs typeface="Times New Roman"/>
              </a:rPr>
              <a:t> an absolute</a:t>
            </a:r>
            <a:r>
              <a:rPr sz="2400" spc="-30" dirty="0">
                <a:latin typeface="Times New Roman"/>
                <a:cs typeface="Times New Roman"/>
              </a:rPr>
              <a:t> </a:t>
            </a:r>
            <a:r>
              <a:rPr sz="2400" spc="-5" dirty="0">
                <a:latin typeface="Times New Roman"/>
                <a:cs typeface="Times New Roman"/>
              </a:rPr>
              <a:t>scale</a:t>
            </a:r>
            <a:endParaRPr sz="2400" dirty="0">
              <a:latin typeface="Times New Roman"/>
              <a:cs typeface="Times New Roman"/>
            </a:endParaRPr>
          </a:p>
          <a:p>
            <a:pPr marL="812165" lvl="1" indent="-342900" algn="just">
              <a:lnSpc>
                <a:spcPct val="100000"/>
              </a:lnSpc>
              <a:spcBef>
                <a:spcPts val="204"/>
              </a:spcBef>
              <a:buClr>
                <a:srgbClr val="C00000"/>
              </a:buClr>
              <a:buSzPct val="95833"/>
              <a:buFont typeface="Wingdings" pitchFamily="2" charset="2"/>
              <a:buChar char="Ø"/>
              <a:tabLst>
                <a:tab pos="710565" algn="l"/>
              </a:tabLst>
            </a:pPr>
            <a:r>
              <a:rPr lang="en-US" sz="2400" dirty="0">
                <a:latin typeface="Times New Roman"/>
                <a:cs typeface="Times New Roman"/>
              </a:rPr>
              <a:t>On-referenced grading, grades </a:t>
            </a:r>
            <a:r>
              <a:rPr lang="en-US" sz="2400" dirty="0">
                <a:solidFill>
                  <a:srgbClr val="0070C0"/>
                </a:solidFill>
                <a:latin typeface="Times New Roman"/>
                <a:cs typeface="Times New Roman"/>
              </a:rPr>
              <a:t>are based on students’ achievement of the outcomes of the course</a:t>
            </a:r>
            <a:r>
              <a:rPr lang="en-US" sz="2400" dirty="0">
                <a:latin typeface="Times New Roman"/>
                <a:cs typeface="Times New Roman"/>
              </a:rPr>
              <a:t>, the extent of content learned in the course, or how well they performed in clinical practice.</a:t>
            </a:r>
          </a:p>
          <a:p>
            <a:pPr marL="812165" lvl="1" indent="-342900" algn="just">
              <a:lnSpc>
                <a:spcPct val="100000"/>
              </a:lnSpc>
              <a:spcBef>
                <a:spcPts val="204"/>
              </a:spcBef>
              <a:buClr>
                <a:srgbClr val="C00000"/>
              </a:buClr>
              <a:buSzPct val="95833"/>
              <a:buFont typeface="Wingdings" pitchFamily="2" charset="2"/>
              <a:buChar char="Ø"/>
              <a:tabLst>
                <a:tab pos="710565" algn="l"/>
              </a:tabLst>
            </a:pPr>
            <a:r>
              <a:rPr sz="2400" dirty="0">
                <a:latin typeface="Times New Roman"/>
                <a:cs typeface="Times New Roman"/>
              </a:rPr>
              <a:t>Rating</a:t>
            </a:r>
            <a:r>
              <a:rPr sz="2400" spc="-30" dirty="0">
                <a:latin typeface="Times New Roman"/>
                <a:cs typeface="Times New Roman"/>
              </a:rPr>
              <a:t> </a:t>
            </a:r>
            <a:r>
              <a:rPr sz="2400" dirty="0">
                <a:latin typeface="Times New Roman"/>
                <a:cs typeface="Times New Roman"/>
              </a:rPr>
              <a:t>or</a:t>
            </a:r>
            <a:r>
              <a:rPr sz="2400" spc="-5" dirty="0">
                <a:latin typeface="Times New Roman"/>
                <a:cs typeface="Times New Roman"/>
              </a:rPr>
              <a:t> </a:t>
            </a:r>
            <a:r>
              <a:rPr sz="2400" dirty="0">
                <a:latin typeface="Times New Roman"/>
                <a:cs typeface="Times New Roman"/>
              </a:rPr>
              <a:t>grading</a:t>
            </a:r>
            <a:r>
              <a:rPr sz="2400" spc="-20" dirty="0">
                <a:latin typeface="Times New Roman"/>
                <a:cs typeface="Times New Roman"/>
              </a:rPr>
              <a:t> </a:t>
            </a:r>
            <a:r>
              <a:rPr sz="2400" dirty="0">
                <a:latin typeface="Times New Roman"/>
                <a:cs typeface="Times New Roman"/>
              </a:rPr>
              <a:t>a</a:t>
            </a:r>
            <a:r>
              <a:rPr sz="2400" spc="-5" dirty="0">
                <a:latin typeface="Times New Roman"/>
                <a:cs typeface="Times New Roman"/>
              </a:rPr>
              <a:t> student</a:t>
            </a:r>
            <a:r>
              <a:rPr sz="2400" spc="-20" dirty="0">
                <a:latin typeface="Times New Roman"/>
                <a:cs typeface="Times New Roman"/>
              </a:rPr>
              <a:t> </a:t>
            </a:r>
            <a:r>
              <a:rPr sz="2400" dirty="0">
                <a:solidFill>
                  <a:srgbClr val="0070C0"/>
                </a:solidFill>
                <a:latin typeface="Times New Roman"/>
                <a:cs typeface="Times New Roman"/>
              </a:rPr>
              <a:t>based</a:t>
            </a:r>
            <a:r>
              <a:rPr sz="2400" spc="-10" dirty="0">
                <a:solidFill>
                  <a:srgbClr val="0070C0"/>
                </a:solidFill>
                <a:latin typeface="Times New Roman"/>
                <a:cs typeface="Times New Roman"/>
              </a:rPr>
              <a:t> </a:t>
            </a:r>
            <a:r>
              <a:rPr sz="2400" dirty="0">
                <a:solidFill>
                  <a:srgbClr val="0070C0"/>
                </a:solidFill>
                <a:latin typeface="Times New Roman"/>
                <a:cs typeface="Times New Roman"/>
              </a:rPr>
              <a:t>on</a:t>
            </a:r>
            <a:r>
              <a:rPr sz="2400" spc="-10" dirty="0">
                <a:solidFill>
                  <a:srgbClr val="0070C0"/>
                </a:solidFill>
                <a:latin typeface="Times New Roman"/>
                <a:cs typeface="Times New Roman"/>
              </a:rPr>
              <a:t> </a:t>
            </a:r>
            <a:r>
              <a:rPr sz="2400" dirty="0">
                <a:solidFill>
                  <a:srgbClr val="0070C0"/>
                </a:solidFill>
                <a:latin typeface="Times New Roman"/>
                <a:cs typeface="Times New Roman"/>
              </a:rPr>
              <a:t>criteria</a:t>
            </a:r>
            <a:r>
              <a:rPr sz="2400" spc="-45" dirty="0">
                <a:solidFill>
                  <a:srgbClr val="0070C0"/>
                </a:solidFill>
                <a:latin typeface="Times New Roman"/>
                <a:cs typeface="Times New Roman"/>
              </a:rPr>
              <a:t> </a:t>
            </a:r>
            <a:r>
              <a:rPr sz="2400" dirty="0">
                <a:solidFill>
                  <a:srgbClr val="0070C0"/>
                </a:solidFill>
                <a:latin typeface="Times New Roman"/>
                <a:cs typeface="Times New Roman"/>
              </a:rPr>
              <a:t>or</a:t>
            </a:r>
            <a:r>
              <a:rPr sz="2400" spc="-15" dirty="0">
                <a:solidFill>
                  <a:srgbClr val="0070C0"/>
                </a:solidFill>
                <a:latin typeface="Times New Roman"/>
                <a:cs typeface="Times New Roman"/>
              </a:rPr>
              <a:t> </a:t>
            </a:r>
            <a:r>
              <a:rPr sz="2400" dirty="0">
                <a:solidFill>
                  <a:srgbClr val="0070C0"/>
                </a:solidFill>
                <a:latin typeface="Times New Roman"/>
                <a:cs typeface="Times New Roman"/>
              </a:rPr>
              <a:t>objectives</a:t>
            </a:r>
            <a:r>
              <a:rPr lang="en-US" sz="2400" dirty="0">
                <a:solidFill>
                  <a:srgbClr val="0070C0"/>
                </a:solidFill>
                <a:latin typeface="Times New Roman"/>
                <a:cs typeface="Times New Roman"/>
              </a:rPr>
              <a:t> (fixed standard)</a:t>
            </a:r>
          </a:p>
          <a:p>
            <a:pPr marL="812165" lvl="1" indent="-342900" algn="just">
              <a:lnSpc>
                <a:spcPct val="100000"/>
              </a:lnSpc>
              <a:spcBef>
                <a:spcPts val="204"/>
              </a:spcBef>
              <a:buClr>
                <a:srgbClr val="C00000"/>
              </a:buClr>
              <a:buSzPct val="95833"/>
              <a:buFont typeface="Wingdings" pitchFamily="2" charset="2"/>
              <a:buChar char="Ø"/>
              <a:tabLst>
                <a:tab pos="710565" algn="l"/>
              </a:tabLst>
            </a:pPr>
            <a:r>
              <a:rPr lang="en-US" sz="2400" dirty="0">
                <a:latin typeface="Times New Roman"/>
                <a:cs typeface="Times New Roman"/>
              </a:rPr>
              <a:t>This framework is </a:t>
            </a:r>
            <a:r>
              <a:rPr lang="en-US" sz="2400" dirty="0">
                <a:solidFill>
                  <a:srgbClr val="0070C0"/>
                </a:solidFill>
                <a:latin typeface="Times New Roman"/>
                <a:cs typeface="Times New Roman"/>
              </a:rPr>
              <a:t>appropriate for most nursing courses </a:t>
            </a:r>
            <a:r>
              <a:rPr lang="en-US" sz="2400" dirty="0">
                <a:latin typeface="Times New Roman"/>
                <a:cs typeface="Times New Roman"/>
              </a:rPr>
              <a:t>because they focus on outcomes and competencies to be achieved in the course.</a:t>
            </a:r>
            <a:endParaRPr sz="2400" dirty="0">
              <a:latin typeface="Times New Roman"/>
              <a:cs typeface="Times New Roman"/>
            </a:endParaRPr>
          </a:p>
          <a:p>
            <a:pPr marL="812800" marR="5080" lvl="1" indent="-342900" algn="just">
              <a:lnSpc>
                <a:spcPct val="90100"/>
              </a:lnSpc>
              <a:spcBef>
                <a:spcPts val="500"/>
              </a:spcBef>
              <a:buClr>
                <a:srgbClr val="C00000"/>
              </a:buClr>
              <a:buSzPct val="95833"/>
              <a:buFont typeface="Wingdings" pitchFamily="2" charset="2"/>
              <a:buChar char="Ø"/>
              <a:tabLst>
                <a:tab pos="710565" algn="l"/>
              </a:tabLst>
            </a:pPr>
            <a:r>
              <a:rPr sz="2400" spc="-5" dirty="0">
                <a:latin typeface="Times New Roman"/>
                <a:cs typeface="Times New Roman"/>
              </a:rPr>
              <a:t>Indicates how </a:t>
            </a:r>
            <a:r>
              <a:rPr sz="2400" dirty="0">
                <a:latin typeface="Times New Roman"/>
                <a:cs typeface="Times New Roman"/>
              </a:rPr>
              <a:t>students </a:t>
            </a:r>
            <a:r>
              <a:rPr sz="2400" spc="-5" dirty="0">
                <a:latin typeface="Times New Roman"/>
                <a:cs typeface="Times New Roman"/>
              </a:rPr>
              <a:t>are </a:t>
            </a:r>
            <a:r>
              <a:rPr sz="2400" dirty="0">
                <a:latin typeface="Times New Roman"/>
                <a:cs typeface="Times New Roman"/>
              </a:rPr>
              <a:t>progressing in </a:t>
            </a:r>
            <a:r>
              <a:rPr sz="2400" spc="-5" dirty="0">
                <a:latin typeface="Times New Roman"/>
                <a:cs typeface="Times New Roman"/>
              </a:rPr>
              <a:t>meeting </a:t>
            </a:r>
            <a:r>
              <a:rPr sz="2400" dirty="0">
                <a:latin typeface="Times New Roman"/>
                <a:cs typeface="Times New Roman"/>
              </a:rPr>
              <a:t>those </a:t>
            </a:r>
            <a:r>
              <a:rPr sz="2400" spc="-10" dirty="0">
                <a:latin typeface="Times New Roman"/>
                <a:cs typeface="Times New Roman"/>
              </a:rPr>
              <a:t>outcomes </a:t>
            </a:r>
            <a:r>
              <a:rPr sz="2400" spc="-5" dirty="0">
                <a:latin typeface="Times New Roman"/>
                <a:cs typeface="Times New Roman"/>
              </a:rPr>
              <a:t>(formative </a:t>
            </a:r>
            <a:r>
              <a:rPr sz="2400" dirty="0">
                <a:latin typeface="Times New Roman"/>
                <a:cs typeface="Times New Roman"/>
              </a:rPr>
              <a:t> </a:t>
            </a:r>
            <a:r>
              <a:rPr sz="2400" spc="-5" dirty="0">
                <a:latin typeface="Times New Roman"/>
                <a:cs typeface="Times New Roman"/>
              </a:rPr>
              <a:t>evaluation) </a:t>
            </a:r>
            <a:r>
              <a:rPr sz="2400" dirty="0">
                <a:latin typeface="Times New Roman"/>
                <a:cs typeface="Times New Roman"/>
              </a:rPr>
              <a:t>and </a:t>
            </a:r>
            <a:r>
              <a:rPr sz="2400" spc="-5" dirty="0">
                <a:latin typeface="Times New Roman"/>
                <a:cs typeface="Times New Roman"/>
              </a:rPr>
              <a:t>whether </a:t>
            </a:r>
            <a:r>
              <a:rPr sz="2400" dirty="0">
                <a:latin typeface="Times New Roman"/>
                <a:cs typeface="Times New Roman"/>
              </a:rPr>
              <a:t>they have </a:t>
            </a:r>
            <a:r>
              <a:rPr sz="2400" spc="-5" dirty="0">
                <a:latin typeface="Times New Roman"/>
                <a:cs typeface="Times New Roman"/>
              </a:rPr>
              <a:t>achieved them </a:t>
            </a:r>
            <a:r>
              <a:rPr sz="2400" dirty="0">
                <a:latin typeface="Times New Roman"/>
                <a:cs typeface="Times New Roman"/>
              </a:rPr>
              <a:t>at the </a:t>
            </a:r>
            <a:r>
              <a:rPr sz="2400" spc="-5" dirty="0">
                <a:latin typeface="Times New Roman"/>
                <a:cs typeface="Times New Roman"/>
              </a:rPr>
              <a:t>end </a:t>
            </a:r>
            <a:r>
              <a:rPr sz="2400" dirty="0">
                <a:latin typeface="Times New Roman"/>
                <a:cs typeface="Times New Roman"/>
              </a:rPr>
              <a:t>of the </a:t>
            </a:r>
            <a:r>
              <a:rPr sz="2400" spc="-5" dirty="0">
                <a:latin typeface="Times New Roman"/>
                <a:cs typeface="Times New Roman"/>
              </a:rPr>
              <a:t>course </a:t>
            </a:r>
            <a:r>
              <a:rPr sz="2400" dirty="0">
                <a:latin typeface="Times New Roman"/>
                <a:cs typeface="Times New Roman"/>
              </a:rPr>
              <a:t> </a:t>
            </a:r>
            <a:r>
              <a:rPr sz="2400" spc="-5" dirty="0">
                <a:latin typeface="Times New Roman"/>
                <a:cs typeface="Times New Roman"/>
              </a:rPr>
              <a:t>(summative</a:t>
            </a:r>
            <a:r>
              <a:rPr sz="2400" dirty="0">
                <a:latin typeface="Times New Roman"/>
                <a:cs typeface="Times New Roman"/>
              </a:rPr>
              <a:t> evaluation)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31</a:t>
            </a:fld>
            <a:endParaRPr spc="-5" dirty="0"/>
          </a:p>
        </p:txBody>
      </p:sp>
      <p:sp>
        <p:nvSpPr>
          <p:cNvPr id="2" name="object 2"/>
          <p:cNvSpPr txBox="1">
            <a:spLocks noGrp="1"/>
          </p:cNvSpPr>
          <p:nvPr>
            <p:ph type="title"/>
          </p:nvPr>
        </p:nvSpPr>
        <p:spPr>
          <a:xfrm>
            <a:off x="610869" y="304800"/>
            <a:ext cx="10972800" cy="689291"/>
          </a:xfrm>
          <a:prstGeom prst="rect">
            <a:avLst/>
          </a:prstGeom>
        </p:spPr>
        <p:txBody>
          <a:bodyPr vert="horz" wrap="square" lIns="0" tIns="12065" rIns="0" bIns="0" rtlCol="0">
            <a:spAutoFit/>
          </a:bodyPr>
          <a:lstStyle/>
          <a:p>
            <a:pPr marL="12700" algn="ctr">
              <a:lnSpc>
                <a:spcPct val="100000"/>
              </a:lnSpc>
              <a:spcBef>
                <a:spcPts val="95"/>
              </a:spcBef>
            </a:pPr>
            <a:r>
              <a:rPr lang="en-US" sz="4400" spc="-110" dirty="0">
                <a:solidFill>
                  <a:srgbClr val="FF0000"/>
                </a:solidFill>
                <a:latin typeface="Times New Roman" pitchFamily="18" charset="0"/>
                <a:cs typeface="Times New Roman" pitchFamily="18" charset="0"/>
              </a:rPr>
              <a:t>Selecting</a:t>
            </a:r>
            <a:r>
              <a:rPr lang="en-US" sz="4400" spc="-100"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a</a:t>
            </a:r>
            <a:r>
              <a:rPr lang="en-US" sz="4400" spc="-65"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grading</a:t>
            </a:r>
            <a:r>
              <a:rPr lang="en-US" sz="4400" spc="-105" dirty="0">
                <a:solidFill>
                  <a:srgbClr val="FF0000"/>
                </a:solidFill>
                <a:latin typeface="Times New Roman" pitchFamily="18" charset="0"/>
                <a:cs typeface="Times New Roman" pitchFamily="18" charset="0"/>
              </a:rPr>
              <a:t> </a:t>
            </a:r>
            <a:r>
              <a:rPr lang="en-US" sz="4400" spc="-120" dirty="0">
                <a:solidFill>
                  <a:srgbClr val="FF0000"/>
                </a:solidFill>
                <a:latin typeface="Times New Roman" pitchFamily="18" charset="0"/>
                <a:cs typeface="Times New Roman" pitchFamily="18" charset="0"/>
              </a:rPr>
              <a:t>framework cont.,</a:t>
            </a:r>
            <a:endParaRPr sz="2800" dirty="0">
              <a:latin typeface="Times New Roman"/>
              <a:cs typeface="Times New Roman"/>
            </a:endParaRPr>
          </a:p>
        </p:txBody>
      </p:sp>
      <p:sp>
        <p:nvSpPr>
          <p:cNvPr id="3" name="object 3"/>
          <p:cNvSpPr txBox="1"/>
          <p:nvPr/>
        </p:nvSpPr>
        <p:spPr>
          <a:xfrm>
            <a:off x="610869" y="1912749"/>
            <a:ext cx="10360660" cy="2788712"/>
          </a:xfrm>
          <a:prstGeom prst="rect">
            <a:avLst/>
          </a:prstGeom>
        </p:spPr>
        <p:txBody>
          <a:bodyPr vert="horz" wrap="square" lIns="0" tIns="102870" rIns="0" bIns="0" rtlCol="0">
            <a:spAutoFit/>
          </a:bodyPr>
          <a:lstStyle/>
          <a:p>
            <a:pPr marL="12700" algn="just">
              <a:lnSpc>
                <a:spcPct val="100000"/>
              </a:lnSpc>
              <a:spcBef>
                <a:spcPts val="810"/>
              </a:spcBef>
            </a:pPr>
            <a:r>
              <a:rPr sz="2400" b="1" i="1" u="sng" dirty="0">
                <a:solidFill>
                  <a:srgbClr val="0070C0"/>
                </a:solidFill>
                <a:uFill>
                  <a:solidFill>
                    <a:srgbClr val="000000"/>
                  </a:solidFill>
                </a:uFill>
                <a:latin typeface="Times New Roman" pitchFamily="18" charset="0"/>
                <a:cs typeface="Times New Roman" pitchFamily="18" charset="0"/>
              </a:rPr>
              <a:t>Methods</a:t>
            </a:r>
            <a:r>
              <a:rPr sz="2400" b="1" i="1" u="sng" spc="-10" dirty="0">
                <a:solidFill>
                  <a:srgbClr val="0070C0"/>
                </a:solidFill>
                <a:uFill>
                  <a:solidFill>
                    <a:srgbClr val="000000"/>
                  </a:solidFill>
                </a:uFill>
                <a:latin typeface="Times New Roman" pitchFamily="18" charset="0"/>
                <a:cs typeface="Times New Roman" pitchFamily="18" charset="0"/>
              </a:rPr>
              <a:t> </a:t>
            </a:r>
            <a:r>
              <a:rPr sz="2400" b="1" i="1" u="sng" dirty="0">
                <a:solidFill>
                  <a:srgbClr val="0070C0"/>
                </a:solidFill>
                <a:uFill>
                  <a:solidFill>
                    <a:srgbClr val="000000"/>
                  </a:solidFill>
                </a:uFill>
                <a:latin typeface="Times New Roman" pitchFamily="18" charset="0"/>
                <a:cs typeface="Times New Roman" pitchFamily="18" charset="0"/>
              </a:rPr>
              <a:t>of</a:t>
            </a:r>
            <a:r>
              <a:rPr sz="2400" b="1" i="1" u="sng" spc="-15" dirty="0">
                <a:solidFill>
                  <a:srgbClr val="0070C0"/>
                </a:solidFill>
                <a:uFill>
                  <a:solidFill>
                    <a:srgbClr val="000000"/>
                  </a:solidFill>
                </a:uFill>
                <a:latin typeface="Times New Roman" pitchFamily="18" charset="0"/>
                <a:cs typeface="Times New Roman" pitchFamily="18" charset="0"/>
              </a:rPr>
              <a:t> </a:t>
            </a:r>
            <a:r>
              <a:rPr sz="2400" b="1" i="1" u="sng" dirty="0">
                <a:solidFill>
                  <a:srgbClr val="0070C0"/>
                </a:solidFill>
                <a:uFill>
                  <a:solidFill>
                    <a:srgbClr val="000000"/>
                  </a:solidFill>
                </a:uFill>
                <a:latin typeface="Times New Roman" pitchFamily="18" charset="0"/>
                <a:cs typeface="Times New Roman" pitchFamily="18" charset="0"/>
              </a:rPr>
              <a:t>assigning</a:t>
            </a:r>
            <a:r>
              <a:rPr sz="2400" b="1" i="1" u="sng" spc="-20" dirty="0">
                <a:solidFill>
                  <a:srgbClr val="0070C0"/>
                </a:solidFill>
                <a:uFill>
                  <a:solidFill>
                    <a:srgbClr val="000000"/>
                  </a:solidFill>
                </a:uFill>
                <a:latin typeface="Times New Roman" pitchFamily="18" charset="0"/>
                <a:cs typeface="Times New Roman" pitchFamily="18" charset="0"/>
              </a:rPr>
              <a:t> </a:t>
            </a:r>
            <a:r>
              <a:rPr sz="2400" b="1" i="1" u="sng" dirty="0">
                <a:solidFill>
                  <a:srgbClr val="0070C0"/>
                </a:solidFill>
                <a:uFill>
                  <a:solidFill>
                    <a:srgbClr val="000000"/>
                  </a:solidFill>
                </a:uFill>
                <a:latin typeface="Times New Roman" pitchFamily="18" charset="0"/>
                <a:cs typeface="Times New Roman" pitchFamily="18" charset="0"/>
              </a:rPr>
              <a:t>grades</a:t>
            </a:r>
            <a:r>
              <a:rPr sz="2400" b="1" i="1" u="sng" spc="5" dirty="0">
                <a:solidFill>
                  <a:srgbClr val="0070C0"/>
                </a:solidFill>
                <a:uFill>
                  <a:solidFill>
                    <a:srgbClr val="000000"/>
                  </a:solidFill>
                </a:uFill>
                <a:latin typeface="Times New Roman" pitchFamily="18" charset="0"/>
                <a:cs typeface="Times New Roman" pitchFamily="18" charset="0"/>
              </a:rPr>
              <a:t> </a:t>
            </a:r>
            <a:r>
              <a:rPr sz="2400" b="1" i="1" u="sng" dirty="0">
                <a:solidFill>
                  <a:srgbClr val="0070C0"/>
                </a:solidFill>
                <a:uFill>
                  <a:solidFill>
                    <a:srgbClr val="000000"/>
                  </a:solidFill>
                </a:uFill>
                <a:latin typeface="Times New Roman" pitchFamily="18" charset="0"/>
                <a:cs typeface="Times New Roman" pitchFamily="18" charset="0"/>
              </a:rPr>
              <a:t>using</a:t>
            </a:r>
            <a:r>
              <a:rPr sz="2400" b="1" i="1" u="sng" spc="595" dirty="0">
                <a:solidFill>
                  <a:srgbClr val="0070C0"/>
                </a:solidFill>
                <a:uFill>
                  <a:solidFill>
                    <a:srgbClr val="000000"/>
                  </a:solidFill>
                </a:uFill>
                <a:latin typeface="Times New Roman" pitchFamily="18" charset="0"/>
                <a:cs typeface="Times New Roman" pitchFamily="18" charset="0"/>
              </a:rPr>
              <a:t> </a:t>
            </a:r>
            <a:r>
              <a:rPr sz="2400" b="1" i="1" u="sng" dirty="0">
                <a:solidFill>
                  <a:srgbClr val="0070C0"/>
                </a:solidFill>
                <a:uFill>
                  <a:solidFill>
                    <a:srgbClr val="000000"/>
                  </a:solidFill>
                </a:uFill>
                <a:latin typeface="Times New Roman" pitchFamily="18" charset="0"/>
                <a:cs typeface="Times New Roman" pitchFamily="18" charset="0"/>
              </a:rPr>
              <a:t>a criterion</a:t>
            </a:r>
            <a:r>
              <a:rPr sz="2400" b="1" i="1" u="sng" spc="-35" dirty="0">
                <a:solidFill>
                  <a:srgbClr val="0070C0"/>
                </a:solidFill>
                <a:uFill>
                  <a:solidFill>
                    <a:srgbClr val="000000"/>
                  </a:solidFill>
                </a:uFill>
                <a:latin typeface="Times New Roman" pitchFamily="18" charset="0"/>
                <a:cs typeface="Times New Roman" pitchFamily="18" charset="0"/>
              </a:rPr>
              <a:t> </a:t>
            </a:r>
            <a:r>
              <a:rPr sz="2400" b="1" i="1" u="sng" spc="-20" dirty="0">
                <a:solidFill>
                  <a:srgbClr val="0070C0"/>
                </a:solidFill>
                <a:uFill>
                  <a:solidFill>
                    <a:srgbClr val="000000"/>
                  </a:solidFill>
                </a:uFill>
                <a:latin typeface="Times New Roman" pitchFamily="18" charset="0"/>
                <a:cs typeface="Times New Roman" pitchFamily="18" charset="0"/>
              </a:rPr>
              <a:t>referenced</a:t>
            </a:r>
            <a:r>
              <a:rPr sz="2400" b="1" i="1" u="sng" spc="-40" dirty="0">
                <a:solidFill>
                  <a:srgbClr val="0070C0"/>
                </a:solidFill>
                <a:uFill>
                  <a:solidFill>
                    <a:srgbClr val="000000"/>
                  </a:solidFill>
                </a:uFill>
                <a:latin typeface="Times New Roman" pitchFamily="18" charset="0"/>
                <a:cs typeface="Times New Roman" pitchFamily="18" charset="0"/>
              </a:rPr>
              <a:t> </a:t>
            </a:r>
            <a:r>
              <a:rPr sz="2400" b="1" i="1" u="sng" spc="-5" dirty="0">
                <a:solidFill>
                  <a:srgbClr val="0070C0"/>
                </a:solidFill>
                <a:uFill>
                  <a:solidFill>
                    <a:srgbClr val="000000"/>
                  </a:solidFill>
                </a:uFill>
                <a:latin typeface="Times New Roman" pitchFamily="18" charset="0"/>
                <a:cs typeface="Times New Roman" pitchFamily="18" charset="0"/>
              </a:rPr>
              <a:t>system</a:t>
            </a:r>
            <a:r>
              <a:rPr sz="2400" b="1" i="1" u="sng" spc="-15" dirty="0">
                <a:solidFill>
                  <a:srgbClr val="0070C0"/>
                </a:solidFill>
                <a:uFill>
                  <a:solidFill>
                    <a:srgbClr val="000000"/>
                  </a:solidFill>
                </a:uFill>
                <a:latin typeface="Times New Roman" pitchFamily="18" charset="0"/>
                <a:cs typeface="Times New Roman" pitchFamily="18" charset="0"/>
              </a:rPr>
              <a:t> </a:t>
            </a:r>
            <a:r>
              <a:rPr sz="2400" b="1" i="1" u="sng" dirty="0">
                <a:solidFill>
                  <a:srgbClr val="0070C0"/>
                </a:solidFill>
                <a:uFill>
                  <a:solidFill>
                    <a:srgbClr val="000000"/>
                  </a:solidFill>
                </a:uFill>
                <a:latin typeface="Times New Roman" pitchFamily="18" charset="0"/>
                <a:cs typeface="Times New Roman" pitchFamily="18" charset="0"/>
              </a:rPr>
              <a:t>:</a:t>
            </a:r>
            <a:endParaRPr sz="2400" b="1" u="sng" dirty="0">
              <a:solidFill>
                <a:srgbClr val="0070C0"/>
              </a:solidFill>
              <a:latin typeface="Times New Roman" pitchFamily="18" charset="0"/>
              <a:cs typeface="Times New Roman" pitchFamily="18" charset="0"/>
            </a:endParaRPr>
          </a:p>
          <a:p>
            <a:pPr marL="12065" algn="just">
              <a:lnSpc>
                <a:spcPct val="100000"/>
              </a:lnSpc>
              <a:spcBef>
                <a:spcPts val="710"/>
              </a:spcBef>
              <a:tabLst>
                <a:tab pos="318135" algn="l"/>
              </a:tabLst>
            </a:pPr>
            <a:r>
              <a:rPr lang="en-US" sz="2400" b="1" dirty="0">
                <a:solidFill>
                  <a:srgbClr val="00B050"/>
                </a:solidFill>
                <a:latin typeface="Times New Roman" pitchFamily="18" charset="0"/>
                <a:cs typeface="Times New Roman" pitchFamily="18" charset="0"/>
              </a:rPr>
              <a:t>1. </a:t>
            </a:r>
            <a:r>
              <a:rPr sz="2400" b="1" dirty="0">
                <a:solidFill>
                  <a:srgbClr val="00B050"/>
                </a:solidFill>
                <a:latin typeface="Times New Roman" pitchFamily="18" charset="0"/>
                <a:cs typeface="Times New Roman" pitchFamily="18" charset="0"/>
              </a:rPr>
              <a:t>Fixed</a:t>
            </a:r>
            <a:r>
              <a:rPr sz="2400" b="1" spc="-35" dirty="0">
                <a:solidFill>
                  <a:srgbClr val="00B050"/>
                </a:solidFill>
                <a:latin typeface="Times New Roman" pitchFamily="18" charset="0"/>
                <a:cs typeface="Times New Roman" pitchFamily="18" charset="0"/>
              </a:rPr>
              <a:t> </a:t>
            </a:r>
            <a:r>
              <a:rPr sz="2400" b="1" spc="-10" dirty="0">
                <a:solidFill>
                  <a:srgbClr val="00B050"/>
                </a:solidFill>
                <a:latin typeface="Times New Roman" pitchFamily="18" charset="0"/>
                <a:cs typeface="Times New Roman" pitchFamily="18" charset="0"/>
              </a:rPr>
              <a:t>percentage</a:t>
            </a:r>
            <a:r>
              <a:rPr sz="2400" b="1" spc="-20" dirty="0">
                <a:solidFill>
                  <a:srgbClr val="00B050"/>
                </a:solidFill>
                <a:latin typeface="Times New Roman" pitchFamily="18" charset="0"/>
                <a:cs typeface="Times New Roman" pitchFamily="18" charset="0"/>
              </a:rPr>
              <a:t> </a:t>
            </a:r>
            <a:r>
              <a:rPr sz="2400" b="1" dirty="0">
                <a:solidFill>
                  <a:srgbClr val="00B050"/>
                </a:solidFill>
                <a:latin typeface="Times New Roman" pitchFamily="18" charset="0"/>
                <a:cs typeface="Times New Roman" pitchFamily="18" charset="0"/>
              </a:rPr>
              <a:t>method</a:t>
            </a:r>
            <a:endParaRPr sz="2400" dirty="0">
              <a:solidFill>
                <a:srgbClr val="00B050"/>
              </a:solidFill>
              <a:latin typeface="Times New Roman" pitchFamily="18" charset="0"/>
              <a:cs typeface="Times New Roman" pitchFamily="18" charset="0"/>
            </a:endParaRPr>
          </a:p>
          <a:p>
            <a:pPr marL="812800" marR="5080" lvl="1" indent="-342900" algn="just">
              <a:lnSpc>
                <a:spcPts val="2590"/>
              </a:lnSpc>
              <a:spcBef>
                <a:spcPts val="540"/>
              </a:spcBef>
              <a:buClr>
                <a:srgbClr val="C00000"/>
              </a:buClr>
              <a:buSzPct val="95833"/>
              <a:buFont typeface="Wingdings" pitchFamily="2" charset="2"/>
              <a:buChar char="Ø"/>
              <a:tabLst>
                <a:tab pos="710565" algn="l"/>
              </a:tabLst>
            </a:pPr>
            <a:r>
              <a:rPr sz="2400" spc="-5" dirty="0">
                <a:latin typeface="Times New Roman" pitchFamily="18" charset="0"/>
                <a:cs typeface="Times New Roman" pitchFamily="18" charset="0"/>
              </a:rPr>
              <a:t>Uses </a:t>
            </a:r>
            <a:r>
              <a:rPr sz="2400" dirty="0">
                <a:latin typeface="Times New Roman" pitchFamily="18" charset="0"/>
                <a:cs typeface="Times New Roman" pitchFamily="18" charset="0"/>
              </a:rPr>
              <a:t>fixed ranges of </a:t>
            </a:r>
            <a:r>
              <a:rPr sz="2400" spc="-5" dirty="0">
                <a:latin typeface="Times New Roman" pitchFamily="18" charset="0"/>
                <a:cs typeface="Times New Roman" pitchFamily="18" charset="0"/>
              </a:rPr>
              <a:t>percent-correct score </a:t>
            </a:r>
            <a:r>
              <a:rPr sz="2400" dirty="0">
                <a:latin typeface="Times New Roman" pitchFamily="18" charset="0"/>
                <a:cs typeface="Times New Roman" pitchFamily="18" charset="0"/>
              </a:rPr>
              <a:t>as the </a:t>
            </a:r>
            <a:r>
              <a:rPr sz="2400" spc="-5" dirty="0">
                <a:latin typeface="Times New Roman" pitchFamily="18" charset="0"/>
                <a:cs typeface="Times New Roman" pitchFamily="18" charset="0"/>
              </a:rPr>
              <a:t>basis </a:t>
            </a:r>
            <a:r>
              <a:rPr sz="2400" dirty="0">
                <a:latin typeface="Times New Roman" pitchFamily="18" charset="0"/>
                <a:cs typeface="Times New Roman" pitchFamily="18" charset="0"/>
              </a:rPr>
              <a:t>for </a:t>
            </a:r>
            <a:r>
              <a:rPr sz="2400" spc="-5" dirty="0">
                <a:latin typeface="Times New Roman" pitchFamily="18" charset="0"/>
                <a:cs typeface="Times New Roman" pitchFamily="18" charset="0"/>
              </a:rPr>
              <a:t>assigning </a:t>
            </a:r>
            <a:r>
              <a:rPr sz="2400" dirty="0">
                <a:latin typeface="Times New Roman" pitchFamily="18" charset="0"/>
                <a:cs typeface="Times New Roman" pitchFamily="18" charset="0"/>
              </a:rPr>
              <a:t>grades</a:t>
            </a:r>
            <a:endParaRPr lang="en-US" sz="2400" dirty="0">
              <a:latin typeface="Times New Roman" pitchFamily="18" charset="0"/>
              <a:cs typeface="Times New Roman" pitchFamily="18" charset="0"/>
            </a:endParaRPr>
          </a:p>
          <a:p>
            <a:pPr marL="812800" marR="5080" lvl="1" indent="-342900" algn="just">
              <a:lnSpc>
                <a:spcPts val="2590"/>
              </a:lnSpc>
              <a:spcBef>
                <a:spcPts val="540"/>
              </a:spcBef>
              <a:buClr>
                <a:srgbClr val="C00000"/>
              </a:buClr>
              <a:buSzPct val="95833"/>
              <a:buFont typeface="Wingdings" pitchFamily="2" charset="2"/>
              <a:buChar char="Ø"/>
              <a:tabLst>
                <a:tab pos="710565" algn="l"/>
              </a:tabLst>
            </a:pPr>
            <a:endParaRPr sz="2400" dirty="0">
              <a:latin typeface="Times New Roman" pitchFamily="18" charset="0"/>
              <a:cs typeface="Times New Roman" pitchFamily="18" charset="0"/>
            </a:endParaRPr>
          </a:p>
          <a:p>
            <a:pPr marL="812800" marR="5715" lvl="1" indent="-342900" algn="just">
              <a:lnSpc>
                <a:spcPct val="90100"/>
              </a:lnSpc>
              <a:spcBef>
                <a:spcPts val="470"/>
              </a:spcBef>
              <a:buClr>
                <a:srgbClr val="C00000"/>
              </a:buClr>
              <a:buSzPct val="95833"/>
              <a:buFont typeface="Wingdings" pitchFamily="2" charset="2"/>
              <a:buChar char="Ø"/>
              <a:tabLst>
                <a:tab pos="710565" algn="l"/>
              </a:tabLst>
            </a:pPr>
            <a:r>
              <a:rPr sz="2400" b="1" dirty="0">
                <a:latin typeface="Times New Roman" pitchFamily="18" charset="0"/>
                <a:cs typeface="Times New Roman" pitchFamily="18" charset="0"/>
              </a:rPr>
              <a:t>A </a:t>
            </a:r>
            <a:r>
              <a:rPr sz="2400" b="1" spc="-5" dirty="0">
                <a:latin typeface="Times New Roman" pitchFamily="18" charset="0"/>
                <a:cs typeface="Times New Roman" pitchFamily="18" charset="0"/>
              </a:rPr>
              <a:t>percentage-correct score </a:t>
            </a:r>
            <a:r>
              <a:rPr sz="2400" b="1" dirty="0">
                <a:latin typeface="Times New Roman" pitchFamily="18" charset="0"/>
                <a:cs typeface="Times New Roman" pitchFamily="18" charset="0"/>
              </a:rPr>
              <a:t>or </a:t>
            </a:r>
            <a:r>
              <a:rPr sz="2400" b="1" spc="-5" dirty="0">
                <a:latin typeface="Times New Roman" pitchFamily="18" charset="0"/>
                <a:cs typeface="Times New Roman" pitchFamily="18" charset="0"/>
              </a:rPr>
              <a:t>percentage </a:t>
            </a:r>
            <a:r>
              <a:rPr sz="2400" b="1" dirty="0">
                <a:latin typeface="Times New Roman" pitchFamily="18" charset="0"/>
                <a:cs typeface="Times New Roman" pitchFamily="18" charset="0"/>
              </a:rPr>
              <a:t>of the </a:t>
            </a:r>
            <a:r>
              <a:rPr sz="2400" b="1" spc="-5" dirty="0">
                <a:latin typeface="Times New Roman" pitchFamily="18" charset="0"/>
                <a:cs typeface="Times New Roman" pitchFamily="18" charset="0"/>
              </a:rPr>
              <a:t>total points possible </a:t>
            </a:r>
            <a:r>
              <a:rPr sz="2400" b="1" dirty="0">
                <a:latin typeface="Times New Roman" pitchFamily="18" charset="0"/>
                <a:cs typeface="Times New Roman" pitchFamily="18" charset="0"/>
              </a:rPr>
              <a:t>are given </a:t>
            </a:r>
            <a:r>
              <a:rPr sz="2400" b="1" spc="5" dirty="0">
                <a:latin typeface="Times New Roman" pitchFamily="18" charset="0"/>
                <a:cs typeface="Times New Roman" pitchFamily="18" charset="0"/>
              </a:rPr>
              <a:t> </a:t>
            </a:r>
            <a:r>
              <a:rPr sz="2400" b="1" dirty="0">
                <a:latin typeface="Times New Roman" pitchFamily="18" charset="0"/>
                <a:cs typeface="Times New Roman" pitchFamily="18" charset="0"/>
              </a:rPr>
              <a:t>to each </a:t>
            </a:r>
            <a:r>
              <a:rPr sz="2400" b="1" spc="-5" dirty="0">
                <a:latin typeface="Times New Roman" pitchFamily="18" charset="0"/>
                <a:cs typeface="Times New Roman" pitchFamily="18" charset="0"/>
              </a:rPr>
              <a:t>component of the course </a:t>
            </a:r>
            <a:r>
              <a:rPr sz="2400" b="1" dirty="0">
                <a:latin typeface="Times New Roman" pitchFamily="18" charset="0"/>
                <a:cs typeface="Times New Roman" pitchFamily="18" charset="0"/>
              </a:rPr>
              <a:t>grade </a:t>
            </a:r>
            <a:r>
              <a:rPr sz="2400" b="1" spc="-5" dirty="0">
                <a:latin typeface="Times New Roman" pitchFamily="18" charset="0"/>
                <a:cs typeface="Times New Roman" pitchFamily="18" charset="0"/>
              </a:rPr>
              <a:t>(written </a:t>
            </a:r>
            <a:r>
              <a:rPr sz="2400" b="1" dirty="0">
                <a:latin typeface="Times New Roman" pitchFamily="18" charset="0"/>
                <a:cs typeface="Times New Roman" pitchFamily="18" charset="0"/>
              </a:rPr>
              <a:t>tests, </a:t>
            </a:r>
            <a:r>
              <a:rPr sz="2400" b="1" spc="-5" dirty="0">
                <a:latin typeface="Times New Roman" pitchFamily="18" charset="0"/>
                <a:cs typeface="Times New Roman" pitchFamily="18" charset="0"/>
              </a:rPr>
              <a:t>case presentation </a:t>
            </a:r>
            <a:r>
              <a:rPr sz="2400" b="1" dirty="0">
                <a:latin typeface="Times New Roman" pitchFamily="18" charset="0"/>
                <a:cs typeface="Times New Roman" pitchFamily="18" charset="0"/>
              </a:rPr>
              <a:t>and </a:t>
            </a:r>
            <a:r>
              <a:rPr sz="2400" b="1" spc="5" dirty="0">
                <a:latin typeface="Times New Roman" pitchFamily="18" charset="0"/>
                <a:cs typeface="Times New Roman" pitchFamily="18" charset="0"/>
              </a:rPr>
              <a:t> </a:t>
            </a:r>
            <a:r>
              <a:rPr sz="2400" b="1" spc="-5" dirty="0">
                <a:latin typeface="Times New Roman" pitchFamily="18" charset="0"/>
                <a:cs typeface="Times New Roman" pitchFamily="18" charset="0"/>
              </a:rPr>
              <a:t>others)</a:t>
            </a:r>
            <a:endParaRPr sz="2400" b="1" dirty="0">
              <a:latin typeface="Times New Roman" pitchFamily="18" charset="0"/>
              <a:cs typeface="Times New Roman" pitchFamily="18" charset="0"/>
            </a:endParaRPr>
          </a:p>
        </p:txBody>
      </p:sp>
      <p:sp>
        <p:nvSpPr>
          <p:cNvPr id="4" name="object 4"/>
          <p:cNvSpPr txBox="1"/>
          <p:nvPr/>
        </p:nvSpPr>
        <p:spPr>
          <a:xfrm>
            <a:off x="916939" y="582422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MT"/>
                <a:cs typeface="Arial MT"/>
              </a:rPr>
              <a:t>•</a:t>
            </a:r>
            <a:endParaRPr sz="2400">
              <a:latin typeface="Arial MT"/>
              <a:cs typeface="Arial M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32</a:t>
            </a:fld>
            <a:endParaRPr spc="-5" dirty="0"/>
          </a:p>
        </p:txBody>
      </p:sp>
      <p:sp>
        <p:nvSpPr>
          <p:cNvPr id="2" name="object 2"/>
          <p:cNvSpPr txBox="1">
            <a:spLocks noGrp="1"/>
          </p:cNvSpPr>
          <p:nvPr>
            <p:ph type="title"/>
          </p:nvPr>
        </p:nvSpPr>
        <p:spPr>
          <a:xfrm>
            <a:off x="1828800" y="304800"/>
            <a:ext cx="8218170" cy="627736"/>
          </a:xfrm>
          <a:prstGeom prst="rect">
            <a:avLst/>
          </a:prstGeom>
        </p:spPr>
        <p:txBody>
          <a:bodyPr vert="horz" wrap="square" lIns="0" tIns="12065" rIns="0" bIns="0" rtlCol="0">
            <a:spAutoFit/>
          </a:bodyPr>
          <a:lstStyle/>
          <a:p>
            <a:pPr marL="12700" algn="ctr">
              <a:lnSpc>
                <a:spcPct val="100000"/>
              </a:lnSpc>
              <a:spcBef>
                <a:spcPts val="95"/>
              </a:spcBef>
            </a:pPr>
            <a:r>
              <a:rPr lang="en-US" sz="4000" spc="-110" dirty="0">
                <a:solidFill>
                  <a:srgbClr val="FF0000"/>
                </a:solidFill>
                <a:latin typeface="Times New Roman" pitchFamily="18" charset="0"/>
                <a:cs typeface="Times New Roman" pitchFamily="18" charset="0"/>
              </a:rPr>
              <a:t>Selecting</a:t>
            </a:r>
            <a:r>
              <a:rPr lang="en-US" sz="4000" spc="-100" dirty="0">
                <a:solidFill>
                  <a:srgbClr val="FF0000"/>
                </a:solidFill>
                <a:latin typeface="Times New Roman" pitchFamily="18" charset="0"/>
                <a:cs typeface="Times New Roman" pitchFamily="18" charset="0"/>
              </a:rPr>
              <a:t> </a:t>
            </a:r>
            <a:r>
              <a:rPr lang="en-US" sz="4000" spc="-114" dirty="0">
                <a:solidFill>
                  <a:srgbClr val="FF0000"/>
                </a:solidFill>
                <a:latin typeface="Times New Roman" pitchFamily="18" charset="0"/>
                <a:cs typeface="Times New Roman" pitchFamily="18" charset="0"/>
              </a:rPr>
              <a:t>a</a:t>
            </a:r>
            <a:r>
              <a:rPr lang="en-US" sz="4000" spc="-65" dirty="0">
                <a:solidFill>
                  <a:srgbClr val="FF0000"/>
                </a:solidFill>
                <a:latin typeface="Times New Roman" pitchFamily="18" charset="0"/>
                <a:cs typeface="Times New Roman" pitchFamily="18" charset="0"/>
              </a:rPr>
              <a:t> </a:t>
            </a:r>
            <a:r>
              <a:rPr lang="en-US" sz="4000" spc="-114" dirty="0">
                <a:solidFill>
                  <a:srgbClr val="FF0000"/>
                </a:solidFill>
                <a:latin typeface="Times New Roman" pitchFamily="18" charset="0"/>
                <a:cs typeface="Times New Roman" pitchFamily="18" charset="0"/>
              </a:rPr>
              <a:t>grading</a:t>
            </a:r>
            <a:r>
              <a:rPr lang="en-US" sz="4000" spc="-105" dirty="0">
                <a:solidFill>
                  <a:srgbClr val="FF0000"/>
                </a:solidFill>
                <a:latin typeface="Times New Roman" pitchFamily="18" charset="0"/>
                <a:cs typeface="Times New Roman" pitchFamily="18" charset="0"/>
              </a:rPr>
              <a:t> </a:t>
            </a:r>
            <a:r>
              <a:rPr lang="en-US" sz="4000" spc="-120" dirty="0">
                <a:solidFill>
                  <a:srgbClr val="FF0000"/>
                </a:solidFill>
                <a:latin typeface="Times New Roman" pitchFamily="18" charset="0"/>
                <a:cs typeface="Times New Roman" pitchFamily="18" charset="0"/>
              </a:rPr>
              <a:t>framework cont.,</a:t>
            </a:r>
            <a:endParaRPr sz="2800" dirty="0">
              <a:latin typeface="Times New Roman"/>
              <a:cs typeface="Times New Roman"/>
            </a:endParaRPr>
          </a:p>
        </p:txBody>
      </p:sp>
      <p:sp>
        <p:nvSpPr>
          <p:cNvPr id="3" name="object 3"/>
          <p:cNvSpPr txBox="1"/>
          <p:nvPr/>
        </p:nvSpPr>
        <p:spPr>
          <a:xfrm>
            <a:off x="916939" y="1186912"/>
            <a:ext cx="8651240" cy="971420"/>
          </a:xfrm>
          <a:prstGeom prst="rect">
            <a:avLst/>
          </a:prstGeom>
        </p:spPr>
        <p:txBody>
          <a:bodyPr vert="horz" wrap="square" lIns="0" tIns="128905" rIns="0" bIns="0" rtlCol="0">
            <a:spAutoFit/>
          </a:bodyPr>
          <a:lstStyle/>
          <a:p>
            <a:pPr marL="1715770">
              <a:lnSpc>
                <a:spcPct val="100000"/>
              </a:lnSpc>
              <a:spcBef>
                <a:spcPts val="1015"/>
              </a:spcBef>
              <a:tabLst>
                <a:tab pos="2097405" algn="l"/>
                <a:tab pos="2098040" algn="l"/>
              </a:tabLst>
            </a:pPr>
            <a:r>
              <a:rPr sz="2400" b="1" i="1" dirty="0">
                <a:solidFill>
                  <a:srgbClr val="0070C0"/>
                </a:solidFill>
                <a:latin typeface="Times New Roman"/>
                <a:cs typeface="Times New Roman"/>
              </a:rPr>
              <a:t>Computing</a:t>
            </a:r>
            <a:r>
              <a:rPr sz="2400" b="1" i="1" spc="-25" dirty="0">
                <a:solidFill>
                  <a:srgbClr val="0070C0"/>
                </a:solidFill>
                <a:latin typeface="Times New Roman"/>
                <a:cs typeface="Times New Roman"/>
              </a:rPr>
              <a:t> </a:t>
            </a:r>
            <a:r>
              <a:rPr sz="2400" b="1" i="1" dirty="0">
                <a:solidFill>
                  <a:srgbClr val="0070C0"/>
                </a:solidFill>
                <a:latin typeface="Times New Roman"/>
                <a:cs typeface="Times New Roman"/>
              </a:rPr>
              <a:t>a</a:t>
            </a:r>
            <a:r>
              <a:rPr sz="2400" b="1" i="1" spc="-10" dirty="0">
                <a:solidFill>
                  <a:srgbClr val="0070C0"/>
                </a:solidFill>
                <a:latin typeface="Times New Roman"/>
                <a:cs typeface="Times New Roman"/>
              </a:rPr>
              <a:t> </a:t>
            </a:r>
            <a:r>
              <a:rPr sz="2400" b="1" i="1" dirty="0">
                <a:solidFill>
                  <a:srgbClr val="0070C0"/>
                </a:solidFill>
                <a:latin typeface="Times New Roman"/>
                <a:cs typeface="Times New Roman"/>
              </a:rPr>
              <a:t>Composite</a:t>
            </a:r>
            <a:r>
              <a:rPr sz="2400" b="1" i="1" spc="-30" dirty="0">
                <a:solidFill>
                  <a:srgbClr val="0070C0"/>
                </a:solidFill>
                <a:latin typeface="Times New Roman"/>
                <a:cs typeface="Times New Roman"/>
              </a:rPr>
              <a:t> </a:t>
            </a:r>
            <a:r>
              <a:rPr sz="2400" b="1" i="1" dirty="0">
                <a:solidFill>
                  <a:srgbClr val="0070C0"/>
                </a:solidFill>
                <a:latin typeface="Times New Roman"/>
                <a:cs typeface="Times New Roman"/>
              </a:rPr>
              <a:t>(Single)</a:t>
            </a:r>
            <a:r>
              <a:rPr sz="2400" b="1" i="1" spc="-35" dirty="0">
                <a:solidFill>
                  <a:srgbClr val="0070C0"/>
                </a:solidFill>
                <a:latin typeface="Times New Roman"/>
                <a:cs typeface="Times New Roman"/>
              </a:rPr>
              <a:t> </a:t>
            </a:r>
            <a:r>
              <a:rPr sz="2400" b="1" i="1" spc="-5" dirty="0">
                <a:solidFill>
                  <a:srgbClr val="0070C0"/>
                </a:solidFill>
                <a:latin typeface="Times New Roman"/>
                <a:cs typeface="Times New Roman"/>
              </a:rPr>
              <a:t>Score</a:t>
            </a:r>
            <a:r>
              <a:rPr sz="2400" b="1" i="1" spc="-20" dirty="0">
                <a:solidFill>
                  <a:srgbClr val="0070C0"/>
                </a:solidFill>
                <a:latin typeface="Times New Roman"/>
                <a:cs typeface="Times New Roman"/>
              </a:rPr>
              <a:t> </a:t>
            </a:r>
            <a:r>
              <a:rPr sz="2400" b="1" i="1" dirty="0">
                <a:solidFill>
                  <a:srgbClr val="0070C0"/>
                </a:solidFill>
                <a:latin typeface="Times New Roman"/>
                <a:cs typeface="Times New Roman"/>
              </a:rPr>
              <a:t>for</a:t>
            </a:r>
            <a:r>
              <a:rPr sz="2400" b="1" i="1" spc="-10" dirty="0">
                <a:solidFill>
                  <a:srgbClr val="0070C0"/>
                </a:solidFill>
                <a:latin typeface="Times New Roman"/>
                <a:cs typeface="Times New Roman"/>
              </a:rPr>
              <a:t> </a:t>
            </a:r>
            <a:r>
              <a:rPr sz="2400" b="1" i="1" dirty="0">
                <a:solidFill>
                  <a:srgbClr val="0070C0"/>
                </a:solidFill>
                <a:latin typeface="Times New Roman"/>
                <a:cs typeface="Times New Roman"/>
              </a:rPr>
              <a:t>a</a:t>
            </a:r>
            <a:r>
              <a:rPr sz="2400" b="1" i="1" spc="-15" dirty="0">
                <a:solidFill>
                  <a:srgbClr val="0070C0"/>
                </a:solidFill>
                <a:latin typeface="Times New Roman"/>
                <a:cs typeface="Times New Roman"/>
              </a:rPr>
              <a:t> </a:t>
            </a:r>
            <a:r>
              <a:rPr sz="2400" b="1" i="1" spc="-5" dirty="0">
                <a:solidFill>
                  <a:srgbClr val="0070C0"/>
                </a:solidFill>
                <a:latin typeface="Times New Roman"/>
                <a:cs typeface="Times New Roman"/>
              </a:rPr>
              <a:t>Course</a:t>
            </a:r>
            <a:endParaRPr sz="2400" i="1" dirty="0">
              <a:solidFill>
                <a:srgbClr val="0070C0"/>
              </a:solidFill>
              <a:latin typeface="Times New Roman"/>
              <a:cs typeface="Times New Roman"/>
            </a:endParaRPr>
          </a:p>
          <a:p>
            <a:pPr marL="241300" indent="-229235">
              <a:lnSpc>
                <a:spcPct val="100000"/>
              </a:lnSpc>
              <a:spcBef>
                <a:spcPts val="770"/>
              </a:spcBef>
              <a:buFont typeface="Arial MT"/>
              <a:buChar char="•"/>
              <a:tabLst>
                <a:tab pos="241300" algn="l"/>
                <a:tab pos="241935" algn="l"/>
              </a:tabLst>
            </a:pPr>
            <a:r>
              <a:rPr sz="2400" b="1" spc="-5" dirty="0">
                <a:solidFill>
                  <a:srgbClr val="0070C0"/>
                </a:solidFill>
                <a:latin typeface="Times New Roman"/>
                <a:cs typeface="Times New Roman"/>
              </a:rPr>
              <a:t>Percentage</a:t>
            </a:r>
            <a:r>
              <a:rPr sz="2400" b="1" spc="-30" dirty="0">
                <a:solidFill>
                  <a:srgbClr val="0070C0"/>
                </a:solidFill>
                <a:latin typeface="Times New Roman"/>
                <a:cs typeface="Times New Roman"/>
              </a:rPr>
              <a:t> </a:t>
            </a:r>
            <a:r>
              <a:rPr sz="2400" b="1" spc="-5" dirty="0">
                <a:solidFill>
                  <a:srgbClr val="0070C0"/>
                </a:solidFill>
                <a:latin typeface="Times New Roman"/>
                <a:cs typeface="Times New Roman"/>
              </a:rPr>
              <a:t>Score</a:t>
            </a:r>
            <a:r>
              <a:rPr sz="2400" b="1" spc="-20" dirty="0">
                <a:solidFill>
                  <a:srgbClr val="0070C0"/>
                </a:solidFill>
                <a:latin typeface="Times New Roman"/>
                <a:cs typeface="Times New Roman"/>
              </a:rPr>
              <a:t> </a:t>
            </a:r>
            <a:r>
              <a:rPr sz="2400" b="1" dirty="0">
                <a:solidFill>
                  <a:srgbClr val="0070C0"/>
                </a:solidFill>
                <a:latin typeface="Times New Roman"/>
                <a:cs typeface="Times New Roman"/>
              </a:rPr>
              <a:t>is</a:t>
            </a:r>
            <a:r>
              <a:rPr sz="2400" b="1" spc="-5" dirty="0">
                <a:solidFill>
                  <a:srgbClr val="0070C0"/>
                </a:solidFill>
                <a:latin typeface="Times New Roman"/>
                <a:cs typeface="Times New Roman"/>
              </a:rPr>
              <a:t> </a:t>
            </a:r>
            <a:r>
              <a:rPr sz="2400" b="1" dirty="0">
                <a:solidFill>
                  <a:srgbClr val="0070C0"/>
                </a:solidFill>
                <a:latin typeface="Times New Roman"/>
                <a:cs typeface="Times New Roman"/>
              </a:rPr>
              <a:t>assigned</a:t>
            </a:r>
            <a:r>
              <a:rPr sz="2400" b="1" spc="-40" dirty="0">
                <a:solidFill>
                  <a:srgbClr val="0070C0"/>
                </a:solidFill>
                <a:latin typeface="Times New Roman"/>
                <a:cs typeface="Times New Roman"/>
              </a:rPr>
              <a:t> </a:t>
            </a:r>
            <a:r>
              <a:rPr sz="2400" b="1" dirty="0">
                <a:solidFill>
                  <a:srgbClr val="0070C0"/>
                </a:solidFill>
                <a:latin typeface="Times New Roman"/>
                <a:cs typeface="Times New Roman"/>
              </a:rPr>
              <a:t>in each</a:t>
            </a:r>
            <a:r>
              <a:rPr sz="2400" b="1" spc="5" dirty="0">
                <a:solidFill>
                  <a:srgbClr val="0070C0"/>
                </a:solidFill>
                <a:latin typeface="Times New Roman"/>
                <a:cs typeface="Times New Roman"/>
              </a:rPr>
              <a:t> </a:t>
            </a:r>
            <a:r>
              <a:rPr sz="2400" b="1" spc="-5" dirty="0">
                <a:solidFill>
                  <a:srgbClr val="0070C0"/>
                </a:solidFill>
                <a:latin typeface="Times New Roman"/>
                <a:cs typeface="Times New Roman"/>
              </a:rPr>
              <a:t>components</a:t>
            </a:r>
            <a:r>
              <a:rPr sz="2400" i="1" spc="-5" dirty="0">
                <a:latin typeface="Times New Roman"/>
                <a:cs typeface="Times New Roman"/>
              </a:rPr>
              <a:t>,</a:t>
            </a:r>
            <a:r>
              <a:rPr sz="2400" i="1" spc="-30" dirty="0">
                <a:latin typeface="Times New Roman"/>
                <a:cs typeface="Times New Roman"/>
              </a:rPr>
              <a:t> </a:t>
            </a:r>
            <a:r>
              <a:rPr sz="2400" i="1" dirty="0">
                <a:latin typeface="Times New Roman"/>
                <a:cs typeface="Times New Roman"/>
              </a:rPr>
              <a:t>for</a:t>
            </a:r>
            <a:r>
              <a:rPr sz="2400" i="1" spc="-20" dirty="0">
                <a:latin typeface="Times New Roman"/>
                <a:cs typeface="Times New Roman"/>
              </a:rPr>
              <a:t> </a:t>
            </a:r>
            <a:r>
              <a:rPr sz="2400" i="1" spc="-5" dirty="0">
                <a:latin typeface="Times New Roman"/>
                <a:cs typeface="Times New Roman"/>
              </a:rPr>
              <a:t>example</a:t>
            </a:r>
            <a:r>
              <a:rPr sz="2400" i="1" spc="-10" dirty="0">
                <a:latin typeface="Times New Roman"/>
                <a:cs typeface="Times New Roman"/>
              </a:rPr>
              <a:t> </a:t>
            </a:r>
            <a:r>
              <a:rPr sz="2000" dirty="0">
                <a:latin typeface="Times New Roman"/>
                <a:cs typeface="Times New Roman"/>
              </a:rPr>
              <a:t>:</a:t>
            </a:r>
          </a:p>
        </p:txBody>
      </p:sp>
      <p:pic>
        <p:nvPicPr>
          <p:cNvPr id="4" name="object 4"/>
          <p:cNvPicPr/>
          <p:nvPr/>
        </p:nvPicPr>
        <p:blipFill>
          <a:blip r:embed="rId2" cstate="print"/>
          <a:stretch>
            <a:fillRect/>
          </a:stretch>
        </p:blipFill>
        <p:spPr>
          <a:xfrm>
            <a:off x="3053316" y="2895600"/>
            <a:ext cx="6251944" cy="300141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33</a:t>
            </a:fld>
            <a:endParaRPr spc="-5" dirty="0"/>
          </a:p>
        </p:txBody>
      </p:sp>
      <p:sp>
        <p:nvSpPr>
          <p:cNvPr id="2" name="object 2"/>
          <p:cNvSpPr txBox="1">
            <a:spLocks noGrp="1"/>
          </p:cNvSpPr>
          <p:nvPr>
            <p:ph type="title"/>
          </p:nvPr>
        </p:nvSpPr>
        <p:spPr>
          <a:xfrm>
            <a:off x="609600" y="38100"/>
            <a:ext cx="10896600" cy="689291"/>
          </a:xfrm>
          <a:prstGeom prst="rect">
            <a:avLst/>
          </a:prstGeom>
        </p:spPr>
        <p:txBody>
          <a:bodyPr vert="horz" wrap="square" lIns="0" tIns="12065" rIns="0" bIns="0" rtlCol="0">
            <a:spAutoFit/>
          </a:bodyPr>
          <a:lstStyle/>
          <a:p>
            <a:pPr marL="12700" algn="ctr">
              <a:lnSpc>
                <a:spcPct val="100000"/>
              </a:lnSpc>
              <a:spcBef>
                <a:spcPts val="95"/>
              </a:spcBef>
            </a:pPr>
            <a:r>
              <a:rPr lang="en-US" sz="4400" spc="-110" dirty="0">
                <a:solidFill>
                  <a:srgbClr val="FF0000"/>
                </a:solidFill>
                <a:latin typeface="Times New Roman" pitchFamily="18" charset="0"/>
                <a:cs typeface="Times New Roman" pitchFamily="18" charset="0"/>
              </a:rPr>
              <a:t>Selecting</a:t>
            </a:r>
            <a:r>
              <a:rPr lang="en-US" sz="4400" spc="-100"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a</a:t>
            </a:r>
            <a:r>
              <a:rPr lang="en-US" sz="4400" spc="-65"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grading</a:t>
            </a:r>
            <a:r>
              <a:rPr lang="en-US" sz="4400" spc="-105" dirty="0">
                <a:solidFill>
                  <a:srgbClr val="FF0000"/>
                </a:solidFill>
                <a:latin typeface="Times New Roman" pitchFamily="18" charset="0"/>
                <a:cs typeface="Times New Roman" pitchFamily="18" charset="0"/>
              </a:rPr>
              <a:t> </a:t>
            </a:r>
            <a:r>
              <a:rPr lang="en-US" sz="4400" spc="-120" dirty="0">
                <a:solidFill>
                  <a:srgbClr val="FF0000"/>
                </a:solidFill>
                <a:latin typeface="Times New Roman" pitchFamily="18" charset="0"/>
                <a:cs typeface="Times New Roman" pitchFamily="18" charset="0"/>
              </a:rPr>
              <a:t>framework cont.,</a:t>
            </a:r>
            <a:r>
              <a:rPr sz="2800" i="1" u="none" spc="-5" dirty="0">
                <a:latin typeface="Times New Roman"/>
                <a:cs typeface="Times New Roman"/>
              </a:rPr>
              <a:t>.</a:t>
            </a:r>
            <a:endParaRPr sz="2800" dirty="0">
              <a:latin typeface="Times New Roman"/>
              <a:cs typeface="Times New Roman"/>
            </a:endParaRPr>
          </a:p>
        </p:txBody>
      </p:sp>
      <p:sp>
        <p:nvSpPr>
          <p:cNvPr id="3" name="object 3"/>
          <p:cNvSpPr txBox="1"/>
          <p:nvPr/>
        </p:nvSpPr>
        <p:spPr>
          <a:xfrm>
            <a:off x="2209800" y="514027"/>
            <a:ext cx="6957695" cy="1079500"/>
          </a:xfrm>
          <a:prstGeom prst="rect">
            <a:avLst/>
          </a:prstGeom>
        </p:spPr>
        <p:txBody>
          <a:bodyPr vert="horz" wrap="square" lIns="0" tIns="220979" rIns="0" bIns="0" rtlCol="0">
            <a:spAutoFit/>
          </a:bodyPr>
          <a:lstStyle/>
          <a:p>
            <a:pPr marL="393700" indent="-381000">
              <a:lnSpc>
                <a:spcPct val="100000"/>
              </a:lnSpc>
              <a:spcBef>
                <a:spcPts val="1739"/>
              </a:spcBef>
              <a:buFont typeface="Arial MT"/>
              <a:buChar char="•"/>
              <a:tabLst>
                <a:tab pos="393065" algn="l"/>
                <a:tab pos="393700" algn="l"/>
              </a:tabLst>
            </a:pPr>
            <a:r>
              <a:rPr sz="2400" b="1" i="1" dirty="0">
                <a:solidFill>
                  <a:srgbClr val="0070C0"/>
                </a:solidFill>
                <a:latin typeface="Times New Roman"/>
                <a:cs typeface="Times New Roman"/>
              </a:rPr>
              <a:t>Computing</a:t>
            </a:r>
            <a:r>
              <a:rPr sz="2400" b="1" i="1" spc="-15" dirty="0">
                <a:solidFill>
                  <a:srgbClr val="0070C0"/>
                </a:solidFill>
                <a:latin typeface="Times New Roman"/>
                <a:cs typeface="Times New Roman"/>
              </a:rPr>
              <a:t> </a:t>
            </a:r>
            <a:r>
              <a:rPr sz="2400" b="1" i="1" dirty="0">
                <a:solidFill>
                  <a:srgbClr val="0070C0"/>
                </a:solidFill>
                <a:latin typeface="Times New Roman"/>
                <a:cs typeface="Times New Roman"/>
              </a:rPr>
              <a:t>a</a:t>
            </a:r>
            <a:r>
              <a:rPr sz="2400" b="1" i="1" spc="-5" dirty="0">
                <a:solidFill>
                  <a:srgbClr val="0070C0"/>
                </a:solidFill>
                <a:latin typeface="Times New Roman"/>
                <a:cs typeface="Times New Roman"/>
              </a:rPr>
              <a:t> </a:t>
            </a:r>
            <a:r>
              <a:rPr sz="2400" b="1" i="1" dirty="0">
                <a:solidFill>
                  <a:srgbClr val="0070C0"/>
                </a:solidFill>
                <a:latin typeface="Times New Roman"/>
                <a:cs typeface="Times New Roman"/>
              </a:rPr>
              <a:t>Composite</a:t>
            </a:r>
            <a:r>
              <a:rPr sz="2400" b="1" i="1" spc="-25" dirty="0">
                <a:solidFill>
                  <a:srgbClr val="0070C0"/>
                </a:solidFill>
                <a:latin typeface="Times New Roman"/>
                <a:cs typeface="Times New Roman"/>
              </a:rPr>
              <a:t> </a:t>
            </a:r>
            <a:r>
              <a:rPr sz="2400" b="1" i="1" dirty="0">
                <a:solidFill>
                  <a:srgbClr val="0070C0"/>
                </a:solidFill>
                <a:latin typeface="Times New Roman"/>
                <a:cs typeface="Times New Roman"/>
              </a:rPr>
              <a:t>(Single)</a:t>
            </a:r>
            <a:r>
              <a:rPr sz="2400" b="1" i="1" spc="-20" dirty="0">
                <a:solidFill>
                  <a:srgbClr val="0070C0"/>
                </a:solidFill>
                <a:latin typeface="Times New Roman"/>
                <a:cs typeface="Times New Roman"/>
              </a:rPr>
              <a:t> </a:t>
            </a:r>
            <a:r>
              <a:rPr sz="2400" b="1" i="1" spc="-5" dirty="0">
                <a:solidFill>
                  <a:srgbClr val="0070C0"/>
                </a:solidFill>
                <a:latin typeface="Times New Roman"/>
                <a:cs typeface="Times New Roman"/>
              </a:rPr>
              <a:t>Score</a:t>
            </a:r>
            <a:r>
              <a:rPr sz="2400" b="1" i="1" spc="-10" dirty="0">
                <a:solidFill>
                  <a:srgbClr val="0070C0"/>
                </a:solidFill>
                <a:latin typeface="Times New Roman"/>
                <a:cs typeface="Times New Roman"/>
              </a:rPr>
              <a:t> </a:t>
            </a:r>
            <a:r>
              <a:rPr sz="2400" b="1" i="1" dirty="0">
                <a:solidFill>
                  <a:srgbClr val="0070C0"/>
                </a:solidFill>
                <a:latin typeface="Times New Roman"/>
                <a:cs typeface="Times New Roman"/>
              </a:rPr>
              <a:t>for a</a:t>
            </a:r>
            <a:r>
              <a:rPr sz="2400" b="1" i="1" spc="-5" dirty="0">
                <a:solidFill>
                  <a:srgbClr val="0070C0"/>
                </a:solidFill>
                <a:latin typeface="Times New Roman"/>
                <a:cs typeface="Times New Roman"/>
              </a:rPr>
              <a:t> Course</a:t>
            </a:r>
            <a:endParaRPr sz="2400" dirty="0">
              <a:solidFill>
                <a:srgbClr val="0070C0"/>
              </a:solidFill>
              <a:latin typeface="Times New Roman"/>
              <a:cs typeface="Times New Roman"/>
            </a:endParaRPr>
          </a:p>
          <a:p>
            <a:pPr marL="824865" lvl="1" indent="-229235">
              <a:lnSpc>
                <a:spcPct val="100000"/>
              </a:lnSpc>
              <a:spcBef>
                <a:spcPts val="1375"/>
              </a:spcBef>
              <a:buFont typeface="Arial MT"/>
              <a:buChar char="•"/>
              <a:tabLst>
                <a:tab pos="824865" algn="l"/>
                <a:tab pos="825500" algn="l"/>
              </a:tabLst>
            </a:pPr>
            <a:r>
              <a:rPr sz="2000" spc="-5" dirty="0">
                <a:latin typeface="Times New Roman"/>
                <a:cs typeface="Times New Roman"/>
              </a:rPr>
              <a:t>Fixed</a:t>
            </a:r>
            <a:r>
              <a:rPr sz="2000" spc="-20" dirty="0">
                <a:latin typeface="Times New Roman"/>
                <a:cs typeface="Times New Roman"/>
              </a:rPr>
              <a:t> </a:t>
            </a:r>
            <a:r>
              <a:rPr sz="2000" spc="-5" dirty="0">
                <a:latin typeface="Times New Roman"/>
                <a:cs typeface="Times New Roman"/>
              </a:rPr>
              <a:t>Percentage</a:t>
            </a:r>
            <a:r>
              <a:rPr sz="2000" spc="-25" dirty="0">
                <a:latin typeface="Times New Roman"/>
                <a:cs typeface="Times New Roman"/>
              </a:rPr>
              <a:t> </a:t>
            </a:r>
            <a:r>
              <a:rPr sz="2000" spc="-5" dirty="0">
                <a:latin typeface="Times New Roman"/>
                <a:cs typeface="Times New Roman"/>
              </a:rPr>
              <a:t>Method</a:t>
            </a:r>
            <a:r>
              <a:rPr sz="2000" spc="-25" dirty="0">
                <a:latin typeface="Times New Roman"/>
                <a:cs typeface="Times New Roman"/>
              </a:rPr>
              <a:t> </a:t>
            </a:r>
            <a:r>
              <a:rPr sz="2000" dirty="0">
                <a:latin typeface="Times New Roman"/>
                <a:cs typeface="Times New Roman"/>
              </a:rPr>
              <a:t>for</a:t>
            </a:r>
            <a:r>
              <a:rPr sz="2000" spc="-15" dirty="0">
                <a:latin typeface="Times New Roman"/>
                <a:cs typeface="Times New Roman"/>
              </a:rPr>
              <a:t> </a:t>
            </a:r>
            <a:r>
              <a:rPr sz="2000" dirty="0">
                <a:latin typeface="Times New Roman"/>
                <a:cs typeface="Times New Roman"/>
              </a:rPr>
              <a:t>Grading</a:t>
            </a:r>
            <a:r>
              <a:rPr sz="2000" spc="-30" dirty="0">
                <a:latin typeface="Times New Roman"/>
                <a:cs typeface="Times New Roman"/>
              </a:rPr>
              <a:t> </a:t>
            </a:r>
            <a:r>
              <a:rPr sz="2000" dirty="0">
                <a:latin typeface="Times New Roman"/>
                <a:cs typeface="Times New Roman"/>
              </a:rPr>
              <a:t>Nursing</a:t>
            </a:r>
            <a:r>
              <a:rPr sz="2000" spc="-30" dirty="0">
                <a:latin typeface="Times New Roman"/>
                <a:cs typeface="Times New Roman"/>
              </a:rPr>
              <a:t> </a:t>
            </a:r>
            <a:r>
              <a:rPr sz="2000" dirty="0">
                <a:latin typeface="Times New Roman"/>
                <a:cs typeface="Times New Roman"/>
              </a:rPr>
              <a:t>Course</a:t>
            </a:r>
          </a:p>
        </p:txBody>
      </p:sp>
      <p:pic>
        <p:nvPicPr>
          <p:cNvPr id="4" name="object 4"/>
          <p:cNvPicPr/>
          <p:nvPr/>
        </p:nvPicPr>
        <p:blipFill>
          <a:blip r:embed="rId2" cstate="print"/>
          <a:stretch>
            <a:fillRect/>
          </a:stretch>
        </p:blipFill>
        <p:spPr>
          <a:xfrm>
            <a:off x="0" y="1981200"/>
            <a:ext cx="12192000" cy="48768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015" y="152400"/>
            <a:ext cx="10518953" cy="689291"/>
          </a:xfrm>
          <a:prstGeom prst="rect">
            <a:avLst/>
          </a:prstGeom>
        </p:spPr>
        <p:txBody>
          <a:bodyPr vert="horz" wrap="square" lIns="0" tIns="12065" rIns="0" bIns="0" rtlCol="0">
            <a:spAutoFit/>
          </a:bodyPr>
          <a:lstStyle/>
          <a:p>
            <a:pPr marL="12700" algn="ctr">
              <a:lnSpc>
                <a:spcPct val="100000"/>
              </a:lnSpc>
              <a:spcBef>
                <a:spcPts val="95"/>
              </a:spcBef>
            </a:pPr>
            <a:r>
              <a:rPr lang="en-US" sz="4400" spc="-110" dirty="0">
                <a:solidFill>
                  <a:srgbClr val="FF0000"/>
                </a:solidFill>
                <a:latin typeface="Times New Roman" pitchFamily="18" charset="0"/>
                <a:cs typeface="Times New Roman" pitchFamily="18" charset="0"/>
              </a:rPr>
              <a:t>Selecting</a:t>
            </a:r>
            <a:r>
              <a:rPr lang="en-US" sz="4400" spc="-100"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a</a:t>
            </a:r>
            <a:r>
              <a:rPr lang="en-US" sz="4400" spc="-65"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grading</a:t>
            </a:r>
            <a:r>
              <a:rPr lang="en-US" sz="4400" spc="-105" dirty="0">
                <a:solidFill>
                  <a:srgbClr val="FF0000"/>
                </a:solidFill>
                <a:latin typeface="Times New Roman" pitchFamily="18" charset="0"/>
                <a:cs typeface="Times New Roman" pitchFamily="18" charset="0"/>
              </a:rPr>
              <a:t> </a:t>
            </a:r>
            <a:r>
              <a:rPr lang="en-US" sz="4400" spc="-120" dirty="0">
                <a:solidFill>
                  <a:srgbClr val="FF0000"/>
                </a:solidFill>
                <a:latin typeface="Times New Roman" pitchFamily="18" charset="0"/>
                <a:cs typeface="Times New Roman" pitchFamily="18" charset="0"/>
              </a:rPr>
              <a:t>framework cont.,</a:t>
            </a:r>
            <a:endParaRPr sz="2800" dirty="0">
              <a:latin typeface="Times New Roman"/>
              <a:cs typeface="Times New Roman"/>
            </a:endParaRPr>
          </a:p>
        </p:txBody>
      </p:sp>
      <p:sp>
        <p:nvSpPr>
          <p:cNvPr id="3" name="object 3"/>
          <p:cNvSpPr txBox="1"/>
          <p:nvPr/>
        </p:nvSpPr>
        <p:spPr>
          <a:xfrm>
            <a:off x="11283188" y="5153025"/>
            <a:ext cx="14478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888888"/>
                </a:solidFill>
                <a:latin typeface="Trebuchet MS"/>
                <a:cs typeface="Trebuchet MS"/>
              </a:rPr>
              <a:t>29</a:t>
            </a:r>
            <a:endParaRPr sz="900">
              <a:latin typeface="Trebuchet MS"/>
              <a:cs typeface="Trebuchet MS"/>
            </a:endParaRPr>
          </a:p>
        </p:txBody>
      </p:sp>
      <p:sp>
        <p:nvSpPr>
          <p:cNvPr id="4" name="object 4"/>
          <p:cNvSpPr txBox="1"/>
          <p:nvPr/>
        </p:nvSpPr>
        <p:spPr>
          <a:xfrm>
            <a:off x="492506" y="1764924"/>
            <a:ext cx="11206988" cy="1594667"/>
          </a:xfrm>
          <a:prstGeom prst="rect">
            <a:avLst/>
          </a:prstGeom>
        </p:spPr>
        <p:txBody>
          <a:bodyPr vert="horz" wrap="square" lIns="0" tIns="40005" rIns="0" bIns="0" rtlCol="0">
            <a:spAutoFit/>
          </a:bodyPr>
          <a:lstStyle/>
          <a:p>
            <a:pPr marL="12700" algn="ctr">
              <a:lnSpc>
                <a:spcPct val="100000"/>
              </a:lnSpc>
              <a:spcBef>
                <a:spcPts val="315"/>
              </a:spcBef>
              <a:tabLst>
                <a:tab pos="241300" algn="l"/>
              </a:tabLst>
            </a:pPr>
            <a:r>
              <a:rPr lang="en-US" sz="2400" b="1" spc="-45" dirty="0">
                <a:solidFill>
                  <a:srgbClr val="00B050"/>
                </a:solidFill>
                <a:latin typeface="Times New Roman"/>
                <a:cs typeface="Times New Roman"/>
              </a:rPr>
              <a:t>2. </a:t>
            </a:r>
            <a:r>
              <a:rPr sz="2400" b="1" spc="-45" dirty="0">
                <a:solidFill>
                  <a:srgbClr val="00B050"/>
                </a:solidFill>
                <a:latin typeface="Times New Roman"/>
                <a:cs typeface="Times New Roman"/>
              </a:rPr>
              <a:t>Total</a:t>
            </a:r>
            <a:r>
              <a:rPr sz="2400" b="1" spc="-30" dirty="0">
                <a:solidFill>
                  <a:srgbClr val="00B050"/>
                </a:solidFill>
                <a:latin typeface="Times New Roman"/>
                <a:cs typeface="Times New Roman"/>
              </a:rPr>
              <a:t> </a:t>
            </a:r>
            <a:r>
              <a:rPr sz="2400" b="1" dirty="0">
                <a:solidFill>
                  <a:srgbClr val="00B050"/>
                </a:solidFill>
                <a:latin typeface="Times New Roman"/>
                <a:cs typeface="Times New Roman"/>
              </a:rPr>
              <a:t>Points</a:t>
            </a:r>
            <a:r>
              <a:rPr sz="2400" b="1" spc="-35" dirty="0">
                <a:solidFill>
                  <a:srgbClr val="00B050"/>
                </a:solidFill>
                <a:latin typeface="Times New Roman"/>
                <a:cs typeface="Times New Roman"/>
              </a:rPr>
              <a:t> </a:t>
            </a:r>
            <a:r>
              <a:rPr sz="2400" b="1" spc="-5" dirty="0">
                <a:solidFill>
                  <a:srgbClr val="00B050"/>
                </a:solidFill>
                <a:latin typeface="Times New Roman"/>
                <a:cs typeface="Times New Roman"/>
              </a:rPr>
              <a:t>Method</a:t>
            </a:r>
            <a:endParaRPr lang="en-US" sz="2400" b="1" spc="-5" dirty="0">
              <a:solidFill>
                <a:srgbClr val="00B050"/>
              </a:solidFill>
              <a:latin typeface="Times New Roman"/>
              <a:cs typeface="Times New Roman"/>
            </a:endParaRPr>
          </a:p>
          <a:p>
            <a:pPr marL="241300" indent="-228600" algn="ctr">
              <a:lnSpc>
                <a:spcPct val="100000"/>
              </a:lnSpc>
              <a:spcBef>
                <a:spcPts val="315"/>
              </a:spcBef>
              <a:buFont typeface="Arial MT"/>
              <a:buChar char="•"/>
              <a:tabLst>
                <a:tab pos="241300" algn="l"/>
              </a:tabLst>
            </a:pPr>
            <a:r>
              <a:rPr lang="en-US" sz="2400" dirty="0">
                <a:latin typeface="Times New Roman"/>
                <a:cs typeface="Times New Roman"/>
              </a:rPr>
              <a:t>The second method of assigning grades in a criterion-referenced system is the total-points method. In this method, </a:t>
            </a:r>
            <a:r>
              <a:rPr sz="2400" spc="-5" dirty="0">
                <a:solidFill>
                  <a:srgbClr val="0070C0"/>
                </a:solidFill>
                <a:latin typeface="Times New Roman"/>
                <a:cs typeface="Times New Roman"/>
              </a:rPr>
              <a:t>Specific</a:t>
            </a:r>
            <a:r>
              <a:rPr sz="2400" spc="-25" dirty="0">
                <a:solidFill>
                  <a:srgbClr val="0070C0"/>
                </a:solidFill>
                <a:latin typeface="Times New Roman"/>
                <a:cs typeface="Times New Roman"/>
              </a:rPr>
              <a:t> </a:t>
            </a:r>
            <a:r>
              <a:rPr sz="2400" spc="-5" dirty="0">
                <a:solidFill>
                  <a:srgbClr val="0070C0"/>
                </a:solidFill>
                <a:latin typeface="Times New Roman"/>
                <a:cs typeface="Times New Roman"/>
              </a:rPr>
              <a:t>number</a:t>
            </a:r>
            <a:r>
              <a:rPr sz="2400" spc="5" dirty="0">
                <a:solidFill>
                  <a:srgbClr val="0070C0"/>
                </a:solidFill>
                <a:latin typeface="Times New Roman"/>
                <a:cs typeface="Times New Roman"/>
              </a:rPr>
              <a:t> </a:t>
            </a:r>
            <a:r>
              <a:rPr sz="2400" dirty="0">
                <a:solidFill>
                  <a:srgbClr val="0070C0"/>
                </a:solidFill>
                <a:latin typeface="Times New Roman"/>
                <a:cs typeface="Times New Roman"/>
              </a:rPr>
              <a:t>of</a:t>
            </a:r>
            <a:r>
              <a:rPr sz="2400" spc="-5" dirty="0">
                <a:solidFill>
                  <a:srgbClr val="0070C0"/>
                </a:solidFill>
                <a:latin typeface="Times New Roman"/>
                <a:cs typeface="Times New Roman"/>
              </a:rPr>
              <a:t> points</a:t>
            </a:r>
            <a:r>
              <a:rPr sz="2400" spc="-20" dirty="0">
                <a:solidFill>
                  <a:srgbClr val="0070C0"/>
                </a:solidFill>
                <a:latin typeface="Times New Roman"/>
                <a:cs typeface="Times New Roman"/>
              </a:rPr>
              <a:t> </a:t>
            </a:r>
            <a:r>
              <a:rPr sz="2400" dirty="0">
                <a:solidFill>
                  <a:srgbClr val="0070C0"/>
                </a:solidFill>
                <a:latin typeface="Times New Roman"/>
                <a:cs typeface="Times New Roman"/>
              </a:rPr>
              <a:t>is</a:t>
            </a:r>
            <a:r>
              <a:rPr sz="2400" spc="-5" dirty="0">
                <a:solidFill>
                  <a:srgbClr val="0070C0"/>
                </a:solidFill>
                <a:latin typeface="Times New Roman"/>
                <a:cs typeface="Times New Roman"/>
              </a:rPr>
              <a:t> </a:t>
            </a:r>
            <a:r>
              <a:rPr sz="2400" dirty="0">
                <a:solidFill>
                  <a:srgbClr val="0070C0"/>
                </a:solidFill>
                <a:latin typeface="Times New Roman"/>
                <a:cs typeface="Times New Roman"/>
              </a:rPr>
              <a:t>assigned</a:t>
            </a:r>
            <a:r>
              <a:rPr sz="2400" spc="-10" dirty="0">
                <a:solidFill>
                  <a:srgbClr val="0070C0"/>
                </a:solidFill>
                <a:latin typeface="Times New Roman"/>
                <a:cs typeface="Times New Roman"/>
              </a:rPr>
              <a:t> </a:t>
            </a:r>
            <a:r>
              <a:rPr sz="2400" dirty="0">
                <a:solidFill>
                  <a:srgbClr val="0070C0"/>
                </a:solidFill>
                <a:latin typeface="Times New Roman"/>
                <a:cs typeface="Times New Roman"/>
              </a:rPr>
              <a:t>per</a:t>
            </a:r>
            <a:r>
              <a:rPr sz="2400" spc="-15" dirty="0">
                <a:solidFill>
                  <a:srgbClr val="0070C0"/>
                </a:solidFill>
                <a:latin typeface="Times New Roman"/>
                <a:cs typeface="Times New Roman"/>
              </a:rPr>
              <a:t> </a:t>
            </a:r>
            <a:r>
              <a:rPr sz="2400" spc="-5" dirty="0">
                <a:solidFill>
                  <a:srgbClr val="0070C0"/>
                </a:solidFill>
                <a:latin typeface="Times New Roman"/>
                <a:cs typeface="Times New Roman"/>
              </a:rPr>
              <a:t>component</a:t>
            </a:r>
            <a:endParaRPr sz="2400" dirty="0">
              <a:solidFill>
                <a:srgbClr val="0070C0"/>
              </a:solidFill>
              <a:latin typeface="Times New Roman"/>
              <a:cs typeface="Times New Roman"/>
            </a:endParaRPr>
          </a:p>
          <a:p>
            <a:pPr marL="12700" algn="ctr">
              <a:lnSpc>
                <a:spcPct val="100000"/>
              </a:lnSpc>
              <a:spcBef>
                <a:spcPts val="270"/>
              </a:spcBef>
              <a:tabLst>
                <a:tab pos="240665" algn="l"/>
                <a:tab pos="241300" algn="l"/>
              </a:tabLst>
            </a:pPr>
            <a:r>
              <a:rPr sz="2400" b="1" dirty="0">
                <a:latin typeface="Times New Roman"/>
                <a:cs typeface="Times New Roman"/>
              </a:rPr>
              <a:t>For</a:t>
            </a:r>
            <a:r>
              <a:rPr sz="2400" b="1" spc="-40" dirty="0">
                <a:latin typeface="Times New Roman"/>
                <a:cs typeface="Times New Roman"/>
              </a:rPr>
              <a:t> </a:t>
            </a:r>
            <a:r>
              <a:rPr sz="2400" b="1" spc="-5" dirty="0">
                <a:latin typeface="Times New Roman"/>
                <a:cs typeface="Times New Roman"/>
              </a:rPr>
              <a:t>Example:</a:t>
            </a:r>
            <a:endParaRPr sz="2400" b="1" dirty="0">
              <a:latin typeface="Times New Roman"/>
              <a:cs typeface="Times New Roman"/>
            </a:endParaRPr>
          </a:p>
        </p:txBody>
      </p:sp>
      <p:pic>
        <p:nvPicPr>
          <p:cNvPr id="5" name="object 5"/>
          <p:cNvPicPr/>
          <p:nvPr/>
        </p:nvPicPr>
        <p:blipFill>
          <a:blip r:embed="rId2" cstate="print"/>
          <a:stretch>
            <a:fillRect/>
          </a:stretch>
        </p:blipFill>
        <p:spPr>
          <a:xfrm>
            <a:off x="2113064" y="3429000"/>
            <a:ext cx="8783536" cy="293336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35</a:t>
            </a:fld>
            <a:endParaRPr spc="-5" dirty="0"/>
          </a:p>
        </p:txBody>
      </p:sp>
      <p:sp>
        <p:nvSpPr>
          <p:cNvPr id="2" name="object 2"/>
          <p:cNvSpPr txBox="1">
            <a:spLocks noGrp="1"/>
          </p:cNvSpPr>
          <p:nvPr>
            <p:ph type="title"/>
          </p:nvPr>
        </p:nvSpPr>
        <p:spPr>
          <a:xfrm>
            <a:off x="609600" y="228600"/>
            <a:ext cx="10972800" cy="689291"/>
          </a:xfrm>
          <a:prstGeom prst="rect">
            <a:avLst/>
          </a:prstGeom>
        </p:spPr>
        <p:txBody>
          <a:bodyPr vert="horz" wrap="square" lIns="0" tIns="12065" rIns="0" bIns="0" rtlCol="0">
            <a:spAutoFit/>
          </a:bodyPr>
          <a:lstStyle/>
          <a:p>
            <a:pPr marL="12700" algn="ctr">
              <a:lnSpc>
                <a:spcPct val="100000"/>
              </a:lnSpc>
              <a:spcBef>
                <a:spcPts val="95"/>
              </a:spcBef>
            </a:pPr>
            <a:r>
              <a:rPr lang="en-US" sz="4400" spc="-110" dirty="0">
                <a:solidFill>
                  <a:srgbClr val="FF0000"/>
                </a:solidFill>
                <a:latin typeface="Times New Roman" pitchFamily="18" charset="0"/>
                <a:cs typeface="Times New Roman" pitchFamily="18" charset="0"/>
              </a:rPr>
              <a:t>Selecting</a:t>
            </a:r>
            <a:r>
              <a:rPr lang="en-US" sz="4400" spc="-100"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a</a:t>
            </a:r>
            <a:r>
              <a:rPr lang="en-US" sz="4400" spc="-65"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grading</a:t>
            </a:r>
            <a:r>
              <a:rPr lang="en-US" sz="4400" spc="-105" dirty="0">
                <a:solidFill>
                  <a:srgbClr val="FF0000"/>
                </a:solidFill>
                <a:latin typeface="Times New Roman" pitchFamily="18" charset="0"/>
                <a:cs typeface="Times New Roman" pitchFamily="18" charset="0"/>
              </a:rPr>
              <a:t> </a:t>
            </a:r>
            <a:r>
              <a:rPr lang="en-US" sz="4400" spc="-120" dirty="0">
                <a:solidFill>
                  <a:srgbClr val="FF0000"/>
                </a:solidFill>
                <a:latin typeface="Times New Roman" pitchFamily="18" charset="0"/>
                <a:cs typeface="Times New Roman" pitchFamily="18" charset="0"/>
              </a:rPr>
              <a:t>framework cont.,</a:t>
            </a:r>
            <a:endParaRPr sz="2800" dirty="0">
              <a:latin typeface="Times New Roman"/>
              <a:cs typeface="Times New Roman"/>
            </a:endParaRPr>
          </a:p>
        </p:txBody>
      </p:sp>
      <p:sp>
        <p:nvSpPr>
          <p:cNvPr id="4" name="object 4"/>
          <p:cNvSpPr txBox="1"/>
          <p:nvPr/>
        </p:nvSpPr>
        <p:spPr>
          <a:xfrm>
            <a:off x="1183942" y="1780815"/>
            <a:ext cx="9530080" cy="1060355"/>
          </a:xfrm>
          <a:prstGeom prst="rect">
            <a:avLst/>
          </a:prstGeom>
        </p:spPr>
        <p:txBody>
          <a:bodyPr vert="horz" wrap="square" lIns="0" tIns="40640" rIns="0" bIns="0" rtlCol="0">
            <a:spAutoFit/>
          </a:bodyPr>
          <a:lstStyle/>
          <a:p>
            <a:pPr marL="12700" marR="5080" indent="157163" algn="just">
              <a:lnSpc>
                <a:spcPct val="92300"/>
              </a:lnSpc>
              <a:spcBef>
                <a:spcPts val="320"/>
              </a:spcBef>
            </a:pPr>
            <a:r>
              <a:rPr lang="en-US" sz="2400" b="1" spc="-45" dirty="0">
                <a:latin typeface="Times New Roman"/>
                <a:cs typeface="Times New Roman"/>
              </a:rPr>
              <a:t>Total</a:t>
            </a:r>
            <a:r>
              <a:rPr lang="en-US" sz="2400" b="1" spc="-30" dirty="0">
                <a:latin typeface="Times New Roman"/>
                <a:cs typeface="Times New Roman"/>
              </a:rPr>
              <a:t> </a:t>
            </a:r>
            <a:r>
              <a:rPr lang="en-US" sz="2400" b="1" dirty="0">
                <a:latin typeface="Times New Roman"/>
                <a:cs typeface="Times New Roman"/>
              </a:rPr>
              <a:t>Points</a:t>
            </a:r>
            <a:r>
              <a:rPr lang="en-US" sz="2400" b="1" spc="-35" dirty="0">
                <a:latin typeface="Times New Roman"/>
                <a:cs typeface="Times New Roman"/>
              </a:rPr>
              <a:t> </a:t>
            </a:r>
            <a:r>
              <a:rPr lang="en-US" sz="2400" b="1" spc="-5" dirty="0">
                <a:latin typeface="Times New Roman"/>
                <a:cs typeface="Times New Roman"/>
              </a:rPr>
              <a:t>Method</a:t>
            </a:r>
            <a:r>
              <a:rPr lang="en-US" sz="240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points</a:t>
            </a:r>
            <a:r>
              <a:rPr sz="2400" spc="-30" dirty="0">
                <a:latin typeface="Times New Roman"/>
                <a:cs typeface="Times New Roman"/>
              </a:rPr>
              <a:t> </a:t>
            </a:r>
            <a:r>
              <a:rPr sz="2400" dirty="0">
                <a:latin typeface="Times New Roman"/>
                <a:cs typeface="Times New Roman"/>
              </a:rPr>
              <a:t>for</a:t>
            </a:r>
            <a:r>
              <a:rPr sz="2400" spc="-5" dirty="0">
                <a:latin typeface="Times New Roman"/>
                <a:cs typeface="Times New Roman"/>
              </a:rPr>
              <a:t> </a:t>
            </a:r>
            <a:r>
              <a:rPr sz="2400" dirty="0">
                <a:latin typeface="Times New Roman"/>
                <a:cs typeface="Times New Roman"/>
              </a:rPr>
              <a:t>each</a:t>
            </a:r>
            <a:r>
              <a:rPr sz="2400" spc="-10" dirty="0">
                <a:latin typeface="Times New Roman"/>
                <a:cs typeface="Times New Roman"/>
              </a:rPr>
              <a:t> </a:t>
            </a:r>
            <a:r>
              <a:rPr sz="2400" spc="-5" dirty="0">
                <a:latin typeface="Times New Roman"/>
                <a:cs typeface="Times New Roman"/>
              </a:rPr>
              <a:t>components</a:t>
            </a:r>
            <a:r>
              <a:rPr sz="2400" dirty="0">
                <a:latin typeface="Times New Roman"/>
                <a:cs typeface="Times New Roman"/>
              </a:rPr>
              <a:t> are</a:t>
            </a:r>
            <a:r>
              <a:rPr sz="2400" spc="-30" dirty="0">
                <a:latin typeface="Times New Roman"/>
                <a:cs typeface="Times New Roman"/>
              </a:rPr>
              <a:t> </a:t>
            </a:r>
            <a:r>
              <a:rPr sz="2400" dirty="0">
                <a:latin typeface="Times New Roman"/>
                <a:cs typeface="Times New Roman"/>
              </a:rPr>
              <a:t>not</a:t>
            </a:r>
            <a:r>
              <a:rPr sz="2400" spc="-5" dirty="0">
                <a:latin typeface="Times New Roman"/>
                <a:cs typeface="Times New Roman"/>
              </a:rPr>
              <a:t> </a:t>
            </a:r>
            <a:r>
              <a:rPr sz="2400" dirty="0">
                <a:latin typeface="Times New Roman"/>
                <a:cs typeface="Times New Roman"/>
              </a:rPr>
              <a:t>converted</a:t>
            </a:r>
            <a:r>
              <a:rPr sz="2400" spc="-35"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dirty="0">
                <a:latin typeface="Times New Roman"/>
                <a:cs typeface="Times New Roman"/>
              </a:rPr>
              <a:t>letter</a:t>
            </a:r>
            <a:r>
              <a:rPr sz="2400" spc="-35" dirty="0">
                <a:latin typeface="Times New Roman"/>
                <a:cs typeface="Times New Roman"/>
              </a:rPr>
              <a:t> </a:t>
            </a:r>
            <a:r>
              <a:rPr sz="2400" dirty="0">
                <a:latin typeface="Times New Roman"/>
                <a:cs typeface="Times New Roman"/>
              </a:rPr>
              <a:t>grade;</a:t>
            </a:r>
            <a:r>
              <a:rPr sz="2400" spc="-20" dirty="0">
                <a:latin typeface="Times New Roman"/>
                <a:cs typeface="Times New Roman"/>
              </a:rPr>
              <a:t> </a:t>
            </a:r>
            <a:r>
              <a:rPr sz="2400" dirty="0">
                <a:latin typeface="Times New Roman"/>
                <a:cs typeface="Times New Roman"/>
              </a:rPr>
              <a:t>the </a:t>
            </a:r>
            <a:r>
              <a:rPr sz="2400" spc="-585" dirty="0">
                <a:latin typeface="Times New Roman"/>
                <a:cs typeface="Times New Roman"/>
              </a:rPr>
              <a:t> </a:t>
            </a:r>
            <a:r>
              <a:rPr sz="2400" dirty="0">
                <a:latin typeface="Times New Roman"/>
                <a:cs typeface="Times New Roman"/>
              </a:rPr>
              <a:t>grades are assigned based on the </a:t>
            </a:r>
            <a:r>
              <a:rPr sz="2400" spc="-5" dirty="0">
                <a:latin typeface="Times New Roman"/>
                <a:cs typeface="Times New Roman"/>
              </a:rPr>
              <a:t>accumulated </a:t>
            </a:r>
            <a:r>
              <a:rPr sz="2400" dirty="0">
                <a:latin typeface="Times New Roman"/>
                <a:cs typeface="Times New Roman"/>
              </a:rPr>
              <a:t>points at the end of the course. </a:t>
            </a:r>
            <a:r>
              <a:rPr sz="2400" spc="5" dirty="0">
                <a:latin typeface="Times New Roman"/>
                <a:cs typeface="Times New Roman"/>
              </a:rPr>
              <a:t> </a:t>
            </a:r>
            <a:r>
              <a:rPr sz="2400" dirty="0">
                <a:latin typeface="Times New Roman"/>
                <a:cs typeface="Times New Roman"/>
              </a:rPr>
              <a:t>Letter</a:t>
            </a:r>
            <a:r>
              <a:rPr sz="2400" spc="-35" dirty="0">
                <a:latin typeface="Times New Roman"/>
                <a:cs typeface="Times New Roman"/>
              </a:rPr>
              <a:t> </a:t>
            </a:r>
            <a:r>
              <a:rPr sz="2400" dirty="0">
                <a:latin typeface="Times New Roman"/>
                <a:cs typeface="Times New Roman"/>
              </a:rPr>
              <a:t>grade</a:t>
            </a:r>
            <a:r>
              <a:rPr sz="2400" spc="-10" dirty="0">
                <a:latin typeface="Times New Roman"/>
                <a:cs typeface="Times New Roman"/>
              </a:rPr>
              <a:t> </a:t>
            </a:r>
            <a:r>
              <a:rPr sz="2400" dirty="0">
                <a:latin typeface="Times New Roman"/>
                <a:cs typeface="Times New Roman"/>
              </a:rPr>
              <a:t>are</a:t>
            </a:r>
            <a:r>
              <a:rPr sz="2400" spc="-5" dirty="0">
                <a:latin typeface="Times New Roman"/>
                <a:cs typeface="Times New Roman"/>
              </a:rPr>
              <a:t> </a:t>
            </a:r>
            <a:r>
              <a:rPr sz="2400" dirty="0">
                <a:latin typeface="Times New Roman"/>
                <a:cs typeface="Times New Roman"/>
              </a:rPr>
              <a:t>assigned</a:t>
            </a:r>
            <a:r>
              <a:rPr sz="2400" spc="-25" dirty="0">
                <a:latin typeface="Times New Roman"/>
                <a:cs typeface="Times New Roman"/>
              </a:rPr>
              <a:t> </a:t>
            </a:r>
            <a:r>
              <a:rPr sz="2400" dirty="0">
                <a:latin typeface="Times New Roman"/>
                <a:cs typeface="Times New Roman"/>
              </a:rPr>
              <a:t>based on </a:t>
            </a:r>
            <a:r>
              <a:rPr sz="2400" spc="-5" dirty="0">
                <a:latin typeface="Times New Roman"/>
                <a:cs typeface="Times New Roman"/>
              </a:rPr>
              <a:t>accumulated</a:t>
            </a:r>
            <a:r>
              <a:rPr sz="2400" spc="-25" dirty="0">
                <a:latin typeface="Times New Roman"/>
                <a:cs typeface="Times New Roman"/>
              </a:rPr>
              <a:t> </a:t>
            </a:r>
            <a:r>
              <a:rPr sz="2400" spc="-5" dirty="0">
                <a:latin typeface="Times New Roman"/>
                <a:cs typeface="Times New Roman"/>
              </a:rPr>
              <a:t>points.</a:t>
            </a:r>
            <a:endParaRPr sz="2400" dirty="0">
              <a:latin typeface="Times New Roman"/>
              <a:cs typeface="Times New Roman"/>
            </a:endParaRPr>
          </a:p>
        </p:txBody>
      </p:sp>
      <p:sp>
        <p:nvSpPr>
          <p:cNvPr id="5" name="object 5"/>
          <p:cNvSpPr txBox="1"/>
          <p:nvPr/>
        </p:nvSpPr>
        <p:spPr>
          <a:xfrm>
            <a:off x="5001880" y="3090849"/>
            <a:ext cx="1894205" cy="452120"/>
          </a:xfrm>
          <a:prstGeom prst="rect">
            <a:avLst/>
          </a:prstGeom>
        </p:spPr>
        <p:txBody>
          <a:bodyPr vert="horz" wrap="square" lIns="0" tIns="12065" rIns="0" bIns="0" rtlCol="0">
            <a:spAutoFit/>
          </a:bodyPr>
          <a:lstStyle/>
          <a:p>
            <a:pPr marL="12065">
              <a:lnSpc>
                <a:spcPct val="100000"/>
              </a:lnSpc>
              <a:spcBef>
                <a:spcPts val="95"/>
              </a:spcBef>
              <a:tabLst>
                <a:tab pos="241935" algn="l"/>
              </a:tabLst>
            </a:pPr>
            <a:r>
              <a:rPr sz="2400" spc="-5" dirty="0">
                <a:solidFill>
                  <a:srgbClr val="0070C0"/>
                </a:solidFill>
                <a:latin typeface="Times New Roman"/>
                <a:cs typeface="Times New Roman"/>
              </a:rPr>
              <a:t>For</a:t>
            </a:r>
            <a:r>
              <a:rPr sz="2400" spc="-75" dirty="0">
                <a:solidFill>
                  <a:srgbClr val="0070C0"/>
                </a:solidFill>
                <a:latin typeface="Times New Roman"/>
                <a:cs typeface="Times New Roman"/>
              </a:rPr>
              <a:t> </a:t>
            </a:r>
            <a:r>
              <a:rPr sz="2400" spc="-25" dirty="0">
                <a:solidFill>
                  <a:srgbClr val="0070C0"/>
                </a:solidFill>
                <a:latin typeface="Times New Roman"/>
                <a:cs typeface="Times New Roman"/>
              </a:rPr>
              <a:t>example</a:t>
            </a:r>
            <a:r>
              <a:rPr sz="2800" spc="-25" dirty="0">
                <a:solidFill>
                  <a:srgbClr val="0070C0"/>
                </a:solidFill>
                <a:latin typeface="Trebuchet MS"/>
                <a:cs typeface="Trebuchet MS"/>
              </a:rPr>
              <a:t>:</a:t>
            </a:r>
            <a:endParaRPr sz="2800" dirty="0">
              <a:solidFill>
                <a:srgbClr val="0070C0"/>
              </a:solidFill>
              <a:latin typeface="Trebuchet MS"/>
              <a:cs typeface="Trebuchet MS"/>
            </a:endParaRPr>
          </a:p>
        </p:txBody>
      </p:sp>
      <p:pic>
        <p:nvPicPr>
          <p:cNvPr id="6" name="object 6"/>
          <p:cNvPicPr/>
          <p:nvPr/>
        </p:nvPicPr>
        <p:blipFill>
          <a:blip r:embed="rId2" cstate="print"/>
          <a:stretch>
            <a:fillRect/>
          </a:stretch>
        </p:blipFill>
        <p:spPr>
          <a:xfrm>
            <a:off x="3241082" y="3704095"/>
            <a:ext cx="5709835" cy="260438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36</a:t>
            </a:fld>
            <a:endParaRPr spc="-5" dirty="0"/>
          </a:p>
        </p:txBody>
      </p:sp>
      <p:sp>
        <p:nvSpPr>
          <p:cNvPr id="2" name="object 2"/>
          <p:cNvSpPr txBox="1">
            <a:spLocks noGrp="1"/>
          </p:cNvSpPr>
          <p:nvPr>
            <p:ph type="title"/>
          </p:nvPr>
        </p:nvSpPr>
        <p:spPr>
          <a:xfrm>
            <a:off x="609600" y="533400"/>
            <a:ext cx="10972800" cy="689291"/>
          </a:xfrm>
          <a:prstGeom prst="rect">
            <a:avLst/>
          </a:prstGeom>
        </p:spPr>
        <p:txBody>
          <a:bodyPr vert="horz" wrap="square" lIns="0" tIns="12065" rIns="0" bIns="0" rtlCol="0">
            <a:spAutoFit/>
          </a:bodyPr>
          <a:lstStyle/>
          <a:p>
            <a:pPr marL="12700" algn="ctr">
              <a:lnSpc>
                <a:spcPct val="100000"/>
              </a:lnSpc>
              <a:spcBef>
                <a:spcPts val="95"/>
              </a:spcBef>
            </a:pPr>
            <a:r>
              <a:rPr lang="en-US" sz="4400" spc="-110" dirty="0">
                <a:solidFill>
                  <a:srgbClr val="FF0000"/>
                </a:solidFill>
                <a:latin typeface="Times New Roman" pitchFamily="18" charset="0"/>
                <a:cs typeface="Times New Roman" pitchFamily="18" charset="0"/>
              </a:rPr>
              <a:t>Selecting</a:t>
            </a:r>
            <a:r>
              <a:rPr lang="en-US" sz="4400" spc="-100"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a</a:t>
            </a:r>
            <a:r>
              <a:rPr lang="en-US" sz="4400" spc="-65"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grading</a:t>
            </a:r>
            <a:r>
              <a:rPr lang="en-US" sz="4400" spc="-105" dirty="0">
                <a:solidFill>
                  <a:srgbClr val="FF0000"/>
                </a:solidFill>
                <a:latin typeface="Times New Roman" pitchFamily="18" charset="0"/>
                <a:cs typeface="Times New Roman" pitchFamily="18" charset="0"/>
              </a:rPr>
              <a:t> </a:t>
            </a:r>
            <a:r>
              <a:rPr lang="en-US" sz="4400" spc="-120" dirty="0">
                <a:solidFill>
                  <a:srgbClr val="FF0000"/>
                </a:solidFill>
                <a:latin typeface="Times New Roman" pitchFamily="18" charset="0"/>
                <a:cs typeface="Times New Roman" pitchFamily="18" charset="0"/>
              </a:rPr>
              <a:t>framework cont.,</a:t>
            </a:r>
            <a:endParaRPr sz="2800" dirty="0">
              <a:latin typeface="Times New Roman"/>
              <a:cs typeface="Times New Roman"/>
            </a:endParaRPr>
          </a:p>
        </p:txBody>
      </p:sp>
      <p:sp>
        <p:nvSpPr>
          <p:cNvPr id="3" name="object 3"/>
          <p:cNvSpPr txBox="1"/>
          <p:nvPr/>
        </p:nvSpPr>
        <p:spPr>
          <a:xfrm>
            <a:off x="916937" y="1066800"/>
            <a:ext cx="10094595" cy="3912610"/>
          </a:xfrm>
          <a:prstGeom prst="rect">
            <a:avLst/>
          </a:prstGeom>
        </p:spPr>
        <p:txBody>
          <a:bodyPr vert="horz" wrap="square" lIns="0" tIns="102870" rIns="0" bIns="0" rtlCol="0">
            <a:spAutoFit/>
          </a:bodyPr>
          <a:lstStyle/>
          <a:p>
            <a:pPr>
              <a:lnSpc>
                <a:spcPct val="100000"/>
              </a:lnSpc>
            </a:pPr>
            <a:endParaRPr sz="2700" dirty="0">
              <a:latin typeface="Times New Roman"/>
              <a:cs typeface="Times New Roman"/>
            </a:endParaRPr>
          </a:p>
          <a:p>
            <a:pPr marL="12700">
              <a:lnSpc>
                <a:spcPct val="100000"/>
              </a:lnSpc>
              <a:spcBef>
                <a:spcPts val="1635"/>
              </a:spcBef>
            </a:pPr>
            <a:r>
              <a:rPr sz="2400" b="1" i="1" u="sng" spc="-5" dirty="0">
                <a:solidFill>
                  <a:srgbClr val="0070C0"/>
                </a:solidFill>
                <a:uFill>
                  <a:solidFill>
                    <a:srgbClr val="000000"/>
                  </a:solidFill>
                </a:uFill>
                <a:latin typeface="Times New Roman"/>
                <a:cs typeface="Times New Roman"/>
              </a:rPr>
              <a:t>2</a:t>
            </a:r>
            <a:r>
              <a:rPr sz="2800" b="1" i="1" u="sng" spc="-5" dirty="0">
                <a:solidFill>
                  <a:srgbClr val="0070C0"/>
                </a:solidFill>
                <a:uFill>
                  <a:solidFill>
                    <a:srgbClr val="000000"/>
                  </a:solidFill>
                </a:uFill>
                <a:latin typeface="Times New Roman"/>
                <a:cs typeface="Times New Roman"/>
              </a:rPr>
              <a:t>)</a:t>
            </a:r>
            <a:r>
              <a:rPr sz="2800" b="1" i="1" u="sng" spc="-25" dirty="0">
                <a:solidFill>
                  <a:srgbClr val="0070C0"/>
                </a:solidFill>
                <a:uFill>
                  <a:solidFill>
                    <a:srgbClr val="000000"/>
                  </a:solidFill>
                </a:uFill>
                <a:latin typeface="Times New Roman"/>
                <a:cs typeface="Times New Roman"/>
              </a:rPr>
              <a:t> </a:t>
            </a:r>
            <a:r>
              <a:rPr sz="2800" b="1" i="1" u="sng" spc="-5" dirty="0">
                <a:solidFill>
                  <a:srgbClr val="0070C0"/>
                </a:solidFill>
                <a:uFill>
                  <a:solidFill>
                    <a:srgbClr val="000000"/>
                  </a:solidFill>
                </a:uFill>
                <a:latin typeface="Times New Roman"/>
                <a:cs typeface="Times New Roman"/>
              </a:rPr>
              <a:t>Norm-Referenced</a:t>
            </a:r>
            <a:r>
              <a:rPr sz="2800" b="1" i="1" u="sng" dirty="0">
                <a:solidFill>
                  <a:srgbClr val="0070C0"/>
                </a:solidFill>
                <a:uFill>
                  <a:solidFill>
                    <a:srgbClr val="000000"/>
                  </a:solidFill>
                </a:uFill>
                <a:latin typeface="Times New Roman"/>
                <a:cs typeface="Times New Roman"/>
              </a:rPr>
              <a:t> </a:t>
            </a:r>
            <a:r>
              <a:rPr sz="2800" b="1" i="1" u="sng" spc="-5" dirty="0">
                <a:solidFill>
                  <a:srgbClr val="0070C0"/>
                </a:solidFill>
                <a:uFill>
                  <a:solidFill>
                    <a:srgbClr val="000000"/>
                  </a:solidFill>
                </a:uFill>
                <a:latin typeface="Times New Roman"/>
                <a:cs typeface="Times New Roman"/>
              </a:rPr>
              <a:t>Grading</a:t>
            </a:r>
            <a:endParaRPr sz="2800" u="sng" dirty="0">
              <a:solidFill>
                <a:srgbClr val="0070C0"/>
              </a:solidFill>
              <a:latin typeface="Times New Roman"/>
              <a:cs typeface="Times New Roman"/>
            </a:endParaRPr>
          </a:p>
          <a:p>
            <a:pPr marL="241300" marR="48260" indent="-229235" algn="just">
              <a:lnSpc>
                <a:spcPts val="2590"/>
              </a:lnSpc>
              <a:spcBef>
                <a:spcPts val="1055"/>
              </a:spcBef>
              <a:buFont typeface="Arial MT"/>
              <a:buChar char="•"/>
              <a:tabLst>
                <a:tab pos="1003300" algn="l"/>
                <a:tab pos="1003935" algn="l"/>
              </a:tabLst>
            </a:pPr>
            <a:r>
              <a:rPr sz="2400" dirty="0">
                <a:latin typeface="Times New Roman"/>
                <a:cs typeface="Times New Roman"/>
              </a:rPr>
              <a:t>By use of relative</a:t>
            </a:r>
            <a:r>
              <a:rPr sz="2400" spc="-35" dirty="0">
                <a:latin typeface="Times New Roman"/>
                <a:cs typeface="Times New Roman"/>
              </a:rPr>
              <a:t> </a:t>
            </a:r>
            <a:r>
              <a:rPr sz="2400" spc="-5" dirty="0">
                <a:latin typeface="Times New Roman"/>
                <a:cs typeface="Times New Roman"/>
              </a:rPr>
              <a:t>standards,</a:t>
            </a:r>
            <a:r>
              <a:rPr sz="2400" spc="-25" dirty="0">
                <a:latin typeface="Times New Roman"/>
                <a:cs typeface="Times New Roman"/>
              </a:rPr>
              <a:t> </a:t>
            </a:r>
            <a:r>
              <a:rPr sz="2400" dirty="0">
                <a:latin typeface="Times New Roman"/>
                <a:cs typeface="Times New Roman"/>
              </a:rPr>
              <a:t>grades</a:t>
            </a:r>
            <a:r>
              <a:rPr sz="2400" spc="-10" dirty="0">
                <a:latin typeface="Times New Roman"/>
                <a:cs typeface="Times New Roman"/>
              </a:rPr>
              <a:t> </a:t>
            </a:r>
            <a:r>
              <a:rPr sz="2400" dirty="0">
                <a:latin typeface="Times New Roman"/>
                <a:cs typeface="Times New Roman"/>
              </a:rPr>
              <a:t>are</a:t>
            </a:r>
            <a:r>
              <a:rPr sz="2400" spc="-20" dirty="0">
                <a:latin typeface="Times New Roman"/>
                <a:cs typeface="Times New Roman"/>
              </a:rPr>
              <a:t> </a:t>
            </a:r>
            <a:r>
              <a:rPr sz="2400" dirty="0">
                <a:latin typeface="Times New Roman"/>
                <a:cs typeface="Times New Roman"/>
              </a:rPr>
              <a:t>assigned</a:t>
            </a:r>
            <a:r>
              <a:rPr sz="2400" spc="-10" dirty="0">
                <a:latin typeface="Times New Roman"/>
                <a:cs typeface="Times New Roman"/>
              </a:rPr>
              <a:t> </a:t>
            </a:r>
            <a:r>
              <a:rPr sz="2400" dirty="0">
                <a:latin typeface="Times New Roman"/>
                <a:cs typeface="Times New Roman"/>
              </a:rPr>
              <a:t>by </a:t>
            </a:r>
            <a:r>
              <a:rPr sz="2400" spc="-5" dirty="0">
                <a:solidFill>
                  <a:srgbClr val="FF0000"/>
                </a:solidFill>
                <a:latin typeface="Times New Roman"/>
                <a:cs typeface="Times New Roman"/>
              </a:rPr>
              <a:t>comparing</a:t>
            </a:r>
            <a:r>
              <a:rPr sz="2400" spc="-10" dirty="0">
                <a:solidFill>
                  <a:srgbClr val="FF0000"/>
                </a:solidFill>
                <a:latin typeface="Times New Roman"/>
                <a:cs typeface="Times New Roman"/>
              </a:rPr>
              <a:t> </a:t>
            </a:r>
            <a:r>
              <a:rPr sz="2400" dirty="0">
                <a:solidFill>
                  <a:srgbClr val="FF0000"/>
                </a:solidFill>
                <a:latin typeface="Times New Roman"/>
                <a:cs typeface="Times New Roman"/>
              </a:rPr>
              <a:t>a </a:t>
            </a:r>
            <a:r>
              <a:rPr sz="2400" spc="-15" dirty="0">
                <a:solidFill>
                  <a:srgbClr val="FF0000"/>
                </a:solidFill>
                <a:latin typeface="Times New Roman"/>
                <a:cs typeface="Times New Roman"/>
              </a:rPr>
              <a:t>student’s </a:t>
            </a:r>
            <a:r>
              <a:rPr sz="2400" spc="-585" dirty="0">
                <a:solidFill>
                  <a:srgbClr val="FF0000"/>
                </a:solidFill>
                <a:latin typeface="Times New Roman"/>
                <a:cs typeface="Times New Roman"/>
              </a:rPr>
              <a:t> </a:t>
            </a:r>
            <a:r>
              <a:rPr sz="2400" spc="-5" dirty="0">
                <a:solidFill>
                  <a:srgbClr val="FF0000"/>
                </a:solidFill>
                <a:latin typeface="Times New Roman"/>
                <a:cs typeface="Times New Roman"/>
              </a:rPr>
              <a:t>performance </a:t>
            </a:r>
            <a:r>
              <a:rPr sz="2400" dirty="0">
                <a:solidFill>
                  <a:srgbClr val="FF0000"/>
                </a:solidFill>
                <a:latin typeface="Times New Roman"/>
                <a:cs typeface="Times New Roman"/>
              </a:rPr>
              <a:t>by that of others in the class</a:t>
            </a:r>
            <a:r>
              <a:rPr sz="2400" dirty="0">
                <a:latin typeface="Times New Roman"/>
                <a:cs typeface="Times New Roman"/>
              </a:rPr>
              <a:t>. The teacher decides on the reference </a:t>
            </a:r>
            <a:r>
              <a:rPr sz="2400" spc="5" dirty="0">
                <a:latin typeface="Times New Roman"/>
                <a:cs typeface="Times New Roman"/>
              </a:rPr>
              <a:t> </a:t>
            </a:r>
            <a:r>
              <a:rPr sz="2400" dirty="0">
                <a:latin typeface="Times New Roman"/>
                <a:cs typeface="Times New Roman"/>
              </a:rPr>
              <a:t>group against</a:t>
            </a:r>
            <a:r>
              <a:rPr sz="2400" spc="-35" dirty="0">
                <a:latin typeface="Times New Roman"/>
                <a:cs typeface="Times New Roman"/>
              </a:rPr>
              <a:t> </a:t>
            </a:r>
            <a:r>
              <a:rPr sz="2400" spc="-5" dirty="0">
                <a:latin typeface="Times New Roman"/>
                <a:cs typeface="Times New Roman"/>
              </a:rPr>
              <a:t>which </a:t>
            </a:r>
            <a:r>
              <a:rPr sz="2400" dirty="0">
                <a:latin typeface="Times New Roman"/>
                <a:cs typeface="Times New Roman"/>
              </a:rPr>
              <a:t>to </a:t>
            </a:r>
            <a:r>
              <a:rPr sz="2400" spc="-5" dirty="0">
                <a:latin typeface="Times New Roman"/>
                <a:cs typeface="Times New Roman"/>
              </a:rPr>
              <a:t>compare</a:t>
            </a:r>
            <a:r>
              <a:rPr sz="2400" dirty="0">
                <a:latin typeface="Times New Roman"/>
                <a:cs typeface="Times New Roman"/>
              </a:rPr>
              <a:t> a</a:t>
            </a:r>
            <a:r>
              <a:rPr sz="2400" spc="-10" dirty="0">
                <a:latin typeface="Times New Roman"/>
                <a:cs typeface="Times New Roman"/>
              </a:rPr>
              <a:t> </a:t>
            </a:r>
            <a:r>
              <a:rPr sz="2400" spc="-20" dirty="0">
                <a:latin typeface="Times New Roman"/>
                <a:cs typeface="Times New Roman"/>
              </a:rPr>
              <a:t>student’s</a:t>
            </a:r>
            <a:r>
              <a:rPr sz="2400" spc="-25" dirty="0">
                <a:latin typeface="Times New Roman"/>
                <a:cs typeface="Times New Roman"/>
              </a:rPr>
              <a:t> </a:t>
            </a:r>
            <a:r>
              <a:rPr sz="2400" spc="-5" dirty="0">
                <a:latin typeface="Times New Roman"/>
                <a:cs typeface="Times New Roman"/>
              </a:rPr>
              <a:t>performance.</a:t>
            </a:r>
            <a:endParaRPr lang="en-US" sz="2400" spc="-5" dirty="0">
              <a:latin typeface="Times New Roman"/>
              <a:cs typeface="Times New Roman"/>
            </a:endParaRPr>
          </a:p>
          <a:p>
            <a:pPr marL="241300" marR="48260" indent="-229235" algn="just">
              <a:lnSpc>
                <a:spcPts val="2590"/>
              </a:lnSpc>
              <a:spcBef>
                <a:spcPts val="1055"/>
              </a:spcBef>
              <a:buFont typeface="Arial MT"/>
              <a:buChar char="•"/>
              <a:tabLst>
                <a:tab pos="1003300" algn="l"/>
                <a:tab pos="1003935" algn="l"/>
              </a:tabLst>
            </a:pPr>
            <a:r>
              <a:rPr lang="en-US" sz="2400" dirty="0">
                <a:latin typeface="Times New Roman"/>
                <a:cs typeface="Times New Roman"/>
              </a:rPr>
              <a:t> Norm-referenced grading, in contrast, </a:t>
            </a:r>
            <a:r>
              <a:rPr lang="en-US" sz="2400" dirty="0">
                <a:solidFill>
                  <a:srgbClr val="0070C0"/>
                </a:solidFill>
                <a:latin typeface="Times New Roman"/>
                <a:cs typeface="Times New Roman"/>
              </a:rPr>
              <a:t>is not appropriate for use in nursing courses that are based on standards or learning outcomes </a:t>
            </a:r>
            <a:r>
              <a:rPr lang="en-US" sz="2400" dirty="0">
                <a:latin typeface="Times New Roman"/>
                <a:cs typeface="Times New Roman"/>
              </a:rPr>
              <a:t>because it focuses on comparing students with one another, not on how they are progressing or on their achievement.</a:t>
            </a:r>
            <a:endParaRPr sz="2400" dirty="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37</a:t>
            </a:fld>
            <a:endParaRPr spc="-5" dirty="0"/>
          </a:p>
        </p:txBody>
      </p:sp>
      <p:sp>
        <p:nvSpPr>
          <p:cNvPr id="2" name="object 2"/>
          <p:cNvSpPr txBox="1">
            <a:spLocks noGrp="1"/>
          </p:cNvSpPr>
          <p:nvPr>
            <p:ph type="title"/>
          </p:nvPr>
        </p:nvSpPr>
        <p:spPr>
          <a:xfrm>
            <a:off x="528000" y="12700"/>
            <a:ext cx="10972800" cy="627736"/>
          </a:xfrm>
          <a:prstGeom prst="rect">
            <a:avLst/>
          </a:prstGeom>
        </p:spPr>
        <p:txBody>
          <a:bodyPr vert="horz" wrap="square" lIns="0" tIns="12065" rIns="0" bIns="0" rtlCol="0">
            <a:spAutoFit/>
          </a:bodyPr>
          <a:lstStyle/>
          <a:p>
            <a:pPr marL="12700" algn="ctr">
              <a:lnSpc>
                <a:spcPct val="100000"/>
              </a:lnSpc>
              <a:spcBef>
                <a:spcPts val="95"/>
              </a:spcBef>
            </a:pPr>
            <a:r>
              <a:rPr lang="en-US" sz="4000" spc="-110" dirty="0">
                <a:solidFill>
                  <a:srgbClr val="FF0000"/>
                </a:solidFill>
                <a:latin typeface="Times New Roman" pitchFamily="18" charset="0"/>
                <a:cs typeface="Times New Roman" pitchFamily="18" charset="0"/>
              </a:rPr>
              <a:t>Selecting</a:t>
            </a:r>
            <a:r>
              <a:rPr lang="en-US" sz="4000" spc="-100" dirty="0">
                <a:solidFill>
                  <a:srgbClr val="FF0000"/>
                </a:solidFill>
                <a:latin typeface="Times New Roman" pitchFamily="18" charset="0"/>
                <a:cs typeface="Times New Roman" pitchFamily="18" charset="0"/>
              </a:rPr>
              <a:t> </a:t>
            </a:r>
            <a:r>
              <a:rPr lang="en-US" sz="4000" spc="-114" dirty="0">
                <a:solidFill>
                  <a:srgbClr val="FF0000"/>
                </a:solidFill>
                <a:latin typeface="Times New Roman" pitchFamily="18" charset="0"/>
                <a:cs typeface="Times New Roman" pitchFamily="18" charset="0"/>
              </a:rPr>
              <a:t>a</a:t>
            </a:r>
            <a:r>
              <a:rPr lang="en-US" sz="4000" spc="-65" dirty="0">
                <a:solidFill>
                  <a:srgbClr val="FF0000"/>
                </a:solidFill>
                <a:latin typeface="Times New Roman" pitchFamily="18" charset="0"/>
                <a:cs typeface="Times New Roman" pitchFamily="18" charset="0"/>
              </a:rPr>
              <a:t> </a:t>
            </a:r>
            <a:r>
              <a:rPr lang="en-US" sz="4000" spc="-114" dirty="0">
                <a:solidFill>
                  <a:srgbClr val="FF0000"/>
                </a:solidFill>
                <a:latin typeface="Times New Roman" pitchFamily="18" charset="0"/>
                <a:cs typeface="Times New Roman" pitchFamily="18" charset="0"/>
              </a:rPr>
              <a:t>grading</a:t>
            </a:r>
            <a:r>
              <a:rPr lang="en-US" sz="4000" spc="-105" dirty="0">
                <a:solidFill>
                  <a:srgbClr val="FF0000"/>
                </a:solidFill>
                <a:latin typeface="Times New Roman" pitchFamily="18" charset="0"/>
                <a:cs typeface="Times New Roman" pitchFamily="18" charset="0"/>
              </a:rPr>
              <a:t> </a:t>
            </a:r>
            <a:r>
              <a:rPr lang="en-US" sz="4000" spc="-120" dirty="0">
                <a:solidFill>
                  <a:srgbClr val="FF0000"/>
                </a:solidFill>
                <a:latin typeface="Times New Roman" pitchFamily="18" charset="0"/>
                <a:cs typeface="Times New Roman" pitchFamily="18" charset="0"/>
              </a:rPr>
              <a:t>framework cont.,</a:t>
            </a:r>
            <a:endParaRPr sz="2800" dirty="0">
              <a:latin typeface="Times New Roman"/>
              <a:cs typeface="Times New Roman"/>
            </a:endParaRPr>
          </a:p>
        </p:txBody>
      </p:sp>
      <p:sp>
        <p:nvSpPr>
          <p:cNvPr id="3" name="object 3"/>
          <p:cNvSpPr txBox="1"/>
          <p:nvPr/>
        </p:nvSpPr>
        <p:spPr>
          <a:xfrm>
            <a:off x="916937" y="838200"/>
            <a:ext cx="10194925" cy="3554178"/>
          </a:xfrm>
          <a:prstGeom prst="rect">
            <a:avLst/>
          </a:prstGeom>
        </p:spPr>
        <p:txBody>
          <a:bodyPr vert="horz" wrap="square" lIns="0" tIns="98425" rIns="0" bIns="0" rtlCol="0">
            <a:spAutoFit/>
          </a:bodyPr>
          <a:lstStyle/>
          <a:p>
            <a:pPr marL="508000">
              <a:lnSpc>
                <a:spcPct val="100000"/>
              </a:lnSpc>
              <a:spcBef>
                <a:spcPts val="775"/>
              </a:spcBef>
            </a:pPr>
            <a:r>
              <a:rPr sz="2400" b="1" i="1" spc="-70" dirty="0">
                <a:solidFill>
                  <a:srgbClr val="0070C0"/>
                </a:solidFill>
                <a:latin typeface="Times New Roman" pitchFamily="18" charset="0"/>
                <a:cs typeface="Times New Roman" pitchFamily="18" charset="0"/>
              </a:rPr>
              <a:t>Two</a:t>
            </a:r>
            <a:r>
              <a:rPr sz="2400" b="1" i="1" dirty="0">
                <a:solidFill>
                  <a:srgbClr val="0070C0"/>
                </a:solidFill>
                <a:latin typeface="Times New Roman" pitchFamily="18" charset="0"/>
                <a:cs typeface="Times New Roman" pitchFamily="18" charset="0"/>
              </a:rPr>
              <a:t> </a:t>
            </a:r>
            <a:r>
              <a:rPr sz="2400" b="1" i="1" spc="-5" dirty="0">
                <a:solidFill>
                  <a:srgbClr val="0070C0"/>
                </a:solidFill>
                <a:latin typeface="Times New Roman" pitchFamily="18" charset="0"/>
                <a:cs typeface="Times New Roman" pitchFamily="18" charset="0"/>
              </a:rPr>
              <a:t>methods</a:t>
            </a:r>
            <a:r>
              <a:rPr sz="2400" b="1" i="1" dirty="0">
                <a:solidFill>
                  <a:srgbClr val="0070C0"/>
                </a:solidFill>
                <a:latin typeface="Times New Roman" pitchFamily="18" charset="0"/>
                <a:cs typeface="Times New Roman" pitchFamily="18" charset="0"/>
              </a:rPr>
              <a:t> </a:t>
            </a:r>
            <a:r>
              <a:rPr sz="2400" b="1" i="1" spc="-5" dirty="0">
                <a:solidFill>
                  <a:srgbClr val="0070C0"/>
                </a:solidFill>
                <a:latin typeface="Times New Roman" pitchFamily="18" charset="0"/>
                <a:cs typeface="Times New Roman" pitchFamily="18" charset="0"/>
              </a:rPr>
              <a:t>of </a:t>
            </a:r>
            <a:r>
              <a:rPr sz="2400" b="1" i="1" dirty="0">
                <a:solidFill>
                  <a:srgbClr val="0070C0"/>
                </a:solidFill>
                <a:latin typeface="Times New Roman" pitchFamily="18" charset="0"/>
                <a:cs typeface="Times New Roman" pitchFamily="18" charset="0"/>
              </a:rPr>
              <a:t>assigning</a:t>
            </a:r>
            <a:r>
              <a:rPr sz="2400" b="1" i="1" spc="-30" dirty="0">
                <a:solidFill>
                  <a:srgbClr val="0070C0"/>
                </a:solidFill>
                <a:latin typeface="Times New Roman" pitchFamily="18" charset="0"/>
                <a:cs typeface="Times New Roman" pitchFamily="18" charset="0"/>
              </a:rPr>
              <a:t> </a:t>
            </a:r>
            <a:r>
              <a:rPr sz="2400" b="1" i="1" dirty="0">
                <a:solidFill>
                  <a:srgbClr val="0070C0"/>
                </a:solidFill>
                <a:latin typeface="Times New Roman" pitchFamily="18" charset="0"/>
                <a:cs typeface="Times New Roman" pitchFamily="18" charset="0"/>
              </a:rPr>
              <a:t>grades</a:t>
            </a:r>
            <a:r>
              <a:rPr sz="2400" b="1" i="1" spc="-10" dirty="0">
                <a:solidFill>
                  <a:srgbClr val="0070C0"/>
                </a:solidFill>
                <a:latin typeface="Times New Roman" pitchFamily="18" charset="0"/>
                <a:cs typeface="Times New Roman" pitchFamily="18" charset="0"/>
              </a:rPr>
              <a:t> </a:t>
            </a:r>
            <a:r>
              <a:rPr sz="2400" b="1" i="1" dirty="0">
                <a:solidFill>
                  <a:srgbClr val="0070C0"/>
                </a:solidFill>
                <a:latin typeface="Times New Roman" pitchFamily="18" charset="0"/>
                <a:cs typeface="Times New Roman" pitchFamily="18" charset="0"/>
              </a:rPr>
              <a:t>using</a:t>
            </a:r>
            <a:r>
              <a:rPr sz="2400" b="1" i="1" spc="-20" dirty="0">
                <a:solidFill>
                  <a:srgbClr val="0070C0"/>
                </a:solidFill>
                <a:latin typeface="Times New Roman" pitchFamily="18" charset="0"/>
                <a:cs typeface="Times New Roman" pitchFamily="18" charset="0"/>
              </a:rPr>
              <a:t> </a:t>
            </a:r>
            <a:r>
              <a:rPr sz="2400" b="1" i="1" spc="-5" dirty="0">
                <a:solidFill>
                  <a:srgbClr val="0070C0"/>
                </a:solidFill>
                <a:latin typeface="Times New Roman" pitchFamily="18" charset="0"/>
                <a:cs typeface="Times New Roman" pitchFamily="18" charset="0"/>
              </a:rPr>
              <a:t>a</a:t>
            </a:r>
            <a:r>
              <a:rPr sz="2400" b="1" i="1" dirty="0">
                <a:solidFill>
                  <a:srgbClr val="0070C0"/>
                </a:solidFill>
                <a:latin typeface="Times New Roman" pitchFamily="18" charset="0"/>
                <a:cs typeface="Times New Roman" pitchFamily="18" charset="0"/>
              </a:rPr>
              <a:t> </a:t>
            </a:r>
            <a:r>
              <a:rPr sz="2400" b="1" i="1" spc="-20" dirty="0">
                <a:solidFill>
                  <a:srgbClr val="0070C0"/>
                </a:solidFill>
                <a:latin typeface="Times New Roman" pitchFamily="18" charset="0"/>
                <a:cs typeface="Times New Roman" pitchFamily="18" charset="0"/>
              </a:rPr>
              <a:t>norm-referenced</a:t>
            </a:r>
            <a:r>
              <a:rPr sz="2400" b="1" i="1" dirty="0">
                <a:solidFill>
                  <a:srgbClr val="0070C0"/>
                </a:solidFill>
                <a:latin typeface="Times New Roman" pitchFamily="18" charset="0"/>
                <a:cs typeface="Times New Roman" pitchFamily="18" charset="0"/>
              </a:rPr>
              <a:t> </a:t>
            </a:r>
            <a:r>
              <a:rPr sz="2400" b="1" i="1" spc="-10" dirty="0">
                <a:solidFill>
                  <a:srgbClr val="0070C0"/>
                </a:solidFill>
                <a:latin typeface="Times New Roman" pitchFamily="18" charset="0"/>
                <a:cs typeface="Times New Roman" pitchFamily="18" charset="0"/>
              </a:rPr>
              <a:t>system</a:t>
            </a:r>
            <a:endParaRPr sz="2400" b="1" dirty="0">
              <a:solidFill>
                <a:srgbClr val="0070C0"/>
              </a:solidFill>
              <a:latin typeface="Times New Roman" pitchFamily="18" charset="0"/>
              <a:cs typeface="Times New Roman" pitchFamily="18" charset="0"/>
            </a:endParaRPr>
          </a:p>
          <a:p>
            <a:pPr marL="12065">
              <a:lnSpc>
                <a:spcPct val="100000"/>
              </a:lnSpc>
              <a:spcBef>
                <a:spcPts val="675"/>
              </a:spcBef>
              <a:tabLst>
                <a:tab pos="380365" algn="l"/>
              </a:tabLst>
            </a:pPr>
            <a:r>
              <a:rPr lang="en-US" sz="2400" b="1" i="1" spc="-5" dirty="0">
                <a:solidFill>
                  <a:srgbClr val="00B050"/>
                </a:solidFill>
                <a:latin typeface="Times New Roman" pitchFamily="18" charset="0"/>
                <a:cs typeface="Times New Roman" pitchFamily="18" charset="0"/>
              </a:rPr>
              <a:t>1) </a:t>
            </a:r>
            <a:r>
              <a:rPr sz="2400" b="1" i="1" spc="-5" dirty="0">
                <a:solidFill>
                  <a:srgbClr val="00B050"/>
                </a:solidFill>
                <a:latin typeface="Times New Roman" pitchFamily="18" charset="0"/>
                <a:cs typeface="Times New Roman" pitchFamily="18" charset="0"/>
              </a:rPr>
              <a:t>Grading</a:t>
            </a:r>
            <a:r>
              <a:rPr sz="2400" b="1" i="1" spc="-10" dirty="0">
                <a:solidFill>
                  <a:srgbClr val="00B050"/>
                </a:solidFill>
                <a:latin typeface="Times New Roman" pitchFamily="18" charset="0"/>
                <a:cs typeface="Times New Roman" pitchFamily="18" charset="0"/>
              </a:rPr>
              <a:t> </a:t>
            </a:r>
            <a:r>
              <a:rPr sz="2400" b="1" i="1" spc="-5" dirty="0">
                <a:solidFill>
                  <a:srgbClr val="00B050"/>
                </a:solidFill>
                <a:latin typeface="Times New Roman" pitchFamily="18" charset="0"/>
                <a:cs typeface="Times New Roman" pitchFamily="18" charset="0"/>
              </a:rPr>
              <a:t>on</a:t>
            </a:r>
            <a:r>
              <a:rPr sz="2400" b="1" i="1" spc="5" dirty="0">
                <a:solidFill>
                  <a:srgbClr val="00B050"/>
                </a:solidFill>
                <a:latin typeface="Times New Roman" pitchFamily="18" charset="0"/>
                <a:cs typeface="Times New Roman" pitchFamily="18" charset="0"/>
              </a:rPr>
              <a:t> </a:t>
            </a:r>
            <a:r>
              <a:rPr sz="2400" b="1" i="1" spc="-5" dirty="0">
                <a:solidFill>
                  <a:srgbClr val="00B050"/>
                </a:solidFill>
                <a:latin typeface="Times New Roman" pitchFamily="18" charset="0"/>
                <a:cs typeface="Times New Roman" pitchFamily="18" charset="0"/>
              </a:rPr>
              <a:t>the</a:t>
            </a:r>
            <a:r>
              <a:rPr sz="2400" b="1" i="1" spc="5" dirty="0">
                <a:solidFill>
                  <a:srgbClr val="00B050"/>
                </a:solidFill>
                <a:latin typeface="Times New Roman" pitchFamily="18" charset="0"/>
                <a:cs typeface="Times New Roman" pitchFamily="18" charset="0"/>
              </a:rPr>
              <a:t> </a:t>
            </a:r>
            <a:r>
              <a:rPr sz="2400" b="1" i="1" spc="-5" dirty="0">
                <a:solidFill>
                  <a:srgbClr val="00B050"/>
                </a:solidFill>
                <a:latin typeface="Times New Roman" pitchFamily="18" charset="0"/>
                <a:cs typeface="Times New Roman" pitchFamily="18" charset="0"/>
              </a:rPr>
              <a:t>curve</a:t>
            </a:r>
            <a:r>
              <a:rPr sz="2400" b="1" i="1" spc="-10" dirty="0">
                <a:solidFill>
                  <a:srgbClr val="00B050"/>
                </a:solidFill>
                <a:latin typeface="Times New Roman" pitchFamily="18" charset="0"/>
                <a:cs typeface="Times New Roman" pitchFamily="18" charset="0"/>
              </a:rPr>
              <a:t> </a:t>
            </a:r>
            <a:r>
              <a:rPr sz="2400" b="1" i="1" spc="-5" dirty="0">
                <a:solidFill>
                  <a:srgbClr val="00B050"/>
                </a:solidFill>
                <a:latin typeface="Times New Roman" pitchFamily="18" charset="0"/>
                <a:cs typeface="Times New Roman" pitchFamily="18" charset="0"/>
              </a:rPr>
              <a:t>or</a:t>
            </a:r>
            <a:r>
              <a:rPr sz="2400" b="1" i="1" dirty="0">
                <a:solidFill>
                  <a:srgbClr val="00B050"/>
                </a:solidFill>
                <a:latin typeface="Times New Roman" pitchFamily="18" charset="0"/>
                <a:cs typeface="Times New Roman" pitchFamily="18" charset="0"/>
              </a:rPr>
              <a:t> </a:t>
            </a:r>
            <a:r>
              <a:rPr sz="2400" b="1" i="1" spc="-25" dirty="0">
                <a:solidFill>
                  <a:srgbClr val="00B050"/>
                </a:solidFill>
                <a:latin typeface="Times New Roman" pitchFamily="18" charset="0"/>
                <a:cs typeface="Times New Roman" pitchFamily="18" charset="0"/>
              </a:rPr>
              <a:t>score</a:t>
            </a:r>
            <a:r>
              <a:rPr sz="2400" b="1" i="1" spc="-10" dirty="0">
                <a:solidFill>
                  <a:srgbClr val="00B050"/>
                </a:solidFill>
                <a:latin typeface="Times New Roman" pitchFamily="18" charset="0"/>
                <a:cs typeface="Times New Roman" pitchFamily="18" charset="0"/>
              </a:rPr>
              <a:t> </a:t>
            </a:r>
            <a:r>
              <a:rPr sz="2400" b="1" i="1" spc="-5" dirty="0">
                <a:solidFill>
                  <a:srgbClr val="00B050"/>
                </a:solidFill>
                <a:latin typeface="Times New Roman" pitchFamily="18" charset="0"/>
                <a:cs typeface="Times New Roman" pitchFamily="18" charset="0"/>
              </a:rPr>
              <a:t>distribution</a:t>
            </a:r>
            <a:r>
              <a:rPr sz="2400" b="1" i="1" spc="-30" dirty="0">
                <a:solidFill>
                  <a:srgbClr val="00B050"/>
                </a:solidFill>
                <a:latin typeface="Times New Roman" pitchFamily="18" charset="0"/>
                <a:cs typeface="Times New Roman" pitchFamily="18" charset="0"/>
              </a:rPr>
              <a:t> </a:t>
            </a:r>
            <a:r>
              <a:rPr sz="2400" b="1" i="1" spc="-5" dirty="0">
                <a:solidFill>
                  <a:srgbClr val="00B050"/>
                </a:solidFill>
                <a:latin typeface="Times New Roman" pitchFamily="18" charset="0"/>
                <a:cs typeface="Times New Roman" pitchFamily="18" charset="0"/>
              </a:rPr>
              <a:t>curve</a:t>
            </a:r>
            <a:endParaRPr sz="2400" b="1" dirty="0">
              <a:solidFill>
                <a:srgbClr val="00B050"/>
              </a:solidFill>
              <a:latin typeface="Times New Roman" pitchFamily="18" charset="0"/>
              <a:cs typeface="Times New Roman" pitchFamily="18" charset="0"/>
            </a:endParaRPr>
          </a:p>
          <a:p>
            <a:pPr marL="241300" marR="5080" indent="-229235">
              <a:lnSpc>
                <a:spcPts val="3020"/>
              </a:lnSpc>
              <a:spcBef>
                <a:spcPts val="1045"/>
              </a:spcBef>
              <a:buFont typeface="Arial MT"/>
              <a:buChar char="•"/>
              <a:tabLst>
                <a:tab pos="927100" algn="l"/>
                <a:tab pos="927735" algn="l"/>
              </a:tabLst>
            </a:pPr>
            <a:r>
              <a:rPr sz="2400" spc="-5" dirty="0">
                <a:latin typeface="Times New Roman" pitchFamily="18" charset="0"/>
                <a:cs typeface="Times New Roman" pitchFamily="18" charset="0"/>
              </a:rPr>
              <a:t>Scores</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are</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ranked</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from</a:t>
            </a:r>
            <a:r>
              <a:rPr sz="2400" spc="-5" dirty="0">
                <a:latin typeface="Times New Roman" pitchFamily="18" charset="0"/>
                <a:cs typeface="Times New Roman" pitchFamily="18" charset="0"/>
              </a:rPr>
              <a:t> highest</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to</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lowest</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and</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grades</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are</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assigned </a:t>
            </a:r>
            <a:r>
              <a:rPr sz="2400" spc="-685" dirty="0">
                <a:latin typeface="Times New Roman" pitchFamily="18" charset="0"/>
                <a:cs typeface="Times New Roman" pitchFamily="18" charset="0"/>
              </a:rPr>
              <a:t> </a:t>
            </a:r>
            <a:r>
              <a:rPr sz="2400" spc="-5" dirty="0">
                <a:latin typeface="Times New Roman" pitchFamily="18" charset="0"/>
                <a:cs typeface="Times New Roman" pitchFamily="18" charset="0"/>
              </a:rPr>
              <a:t>according</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to</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the</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rank</a:t>
            </a:r>
            <a:r>
              <a:rPr sz="2400" spc="5" dirty="0">
                <a:latin typeface="Times New Roman" pitchFamily="18" charset="0"/>
                <a:cs typeface="Times New Roman" pitchFamily="18" charset="0"/>
              </a:rPr>
              <a:t> </a:t>
            </a:r>
            <a:r>
              <a:rPr sz="2400" spc="-30" dirty="0">
                <a:latin typeface="Times New Roman" pitchFamily="18" charset="0"/>
                <a:cs typeface="Times New Roman" pitchFamily="18" charset="0"/>
              </a:rPr>
              <a:t>order.</a:t>
            </a:r>
            <a:endParaRPr lang="en-US" sz="2400" spc="-30" dirty="0">
              <a:latin typeface="Times New Roman" pitchFamily="18" charset="0"/>
              <a:cs typeface="Times New Roman" pitchFamily="18" charset="0"/>
            </a:endParaRPr>
          </a:p>
          <a:p>
            <a:pPr marL="241300" marR="5080" indent="-229235">
              <a:lnSpc>
                <a:spcPts val="3020"/>
              </a:lnSpc>
              <a:spcBef>
                <a:spcPts val="1045"/>
              </a:spcBef>
              <a:buFont typeface="Arial MT"/>
              <a:buChar char="•"/>
              <a:tabLst>
                <a:tab pos="927100" algn="l"/>
                <a:tab pos="927735" algn="l"/>
              </a:tabLst>
            </a:pPr>
            <a:r>
              <a:rPr lang="en-US" sz="2400" spc="-5" dirty="0">
                <a:latin typeface="Times New Roman"/>
                <a:cs typeface="Times New Roman"/>
              </a:rPr>
              <a:t>Using this method, there will always </a:t>
            </a:r>
            <a:r>
              <a:rPr lang="en-US" sz="2400" dirty="0">
                <a:latin typeface="Times New Roman"/>
                <a:cs typeface="Times New Roman"/>
              </a:rPr>
              <a:t>be a </a:t>
            </a:r>
            <a:r>
              <a:rPr lang="en-US" sz="2400" spc="-10" dirty="0">
                <a:latin typeface="Times New Roman"/>
                <a:cs typeface="Times New Roman"/>
              </a:rPr>
              <a:t>failing </a:t>
            </a:r>
            <a:r>
              <a:rPr lang="en-US" sz="2400" dirty="0">
                <a:latin typeface="Times New Roman"/>
                <a:cs typeface="Times New Roman"/>
              </a:rPr>
              <a:t>grades on a </a:t>
            </a:r>
            <a:r>
              <a:rPr lang="en-US" sz="2400" spc="-5" dirty="0">
                <a:latin typeface="Times New Roman"/>
                <a:cs typeface="Times New Roman"/>
              </a:rPr>
              <a:t>test. Grades </a:t>
            </a:r>
            <a:r>
              <a:rPr lang="en-US" sz="2400" dirty="0">
                <a:latin typeface="Times New Roman"/>
                <a:cs typeface="Times New Roman"/>
              </a:rPr>
              <a:t>are </a:t>
            </a:r>
            <a:r>
              <a:rPr lang="en-US" sz="2400" spc="5" dirty="0">
                <a:latin typeface="Times New Roman"/>
                <a:cs typeface="Times New Roman"/>
              </a:rPr>
              <a:t> </a:t>
            </a:r>
            <a:r>
              <a:rPr lang="en-US" sz="2400" dirty="0">
                <a:latin typeface="Times New Roman"/>
                <a:cs typeface="Times New Roman"/>
              </a:rPr>
              <a:t>assigned </a:t>
            </a:r>
            <a:r>
              <a:rPr lang="en-US" sz="2400" spc="-5" dirty="0">
                <a:latin typeface="Times New Roman"/>
                <a:cs typeface="Times New Roman"/>
              </a:rPr>
              <a:t>without considering the actual achievements.</a:t>
            </a:r>
            <a:r>
              <a:rPr lang="en-US" sz="2400" dirty="0">
                <a:latin typeface="Times New Roman"/>
                <a:cs typeface="Times New Roman"/>
              </a:rPr>
              <a:t> </a:t>
            </a:r>
            <a:r>
              <a:rPr lang="en-US" sz="2400" spc="-10" dirty="0">
                <a:latin typeface="Times New Roman"/>
                <a:cs typeface="Times New Roman"/>
              </a:rPr>
              <a:t>The </a:t>
            </a:r>
            <a:r>
              <a:rPr lang="en-US" sz="2400" spc="-5" dirty="0">
                <a:latin typeface="Times New Roman"/>
                <a:cs typeface="Times New Roman"/>
              </a:rPr>
              <a:t>teachers determine the </a:t>
            </a:r>
            <a:r>
              <a:rPr lang="en-US" sz="2400" dirty="0">
                <a:latin typeface="Times New Roman"/>
                <a:cs typeface="Times New Roman"/>
              </a:rPr>
              <a:t> proportion</a:t>
            </a:r>
            <a:r>
              <a:rPr lang="en-US" sz="2400" spc="-25" dirty="0">
                <a:latin typeface="Times New Roman"/>
                <a:cs typeface="Times New Roman"/>
              </a:rPr>
              <a:t> </a:t>
            </a:r>
            <a:r>
              <a:rPr lang="en-US" sz="2400" dirty="0">
                <a:latin typeface="Times New Roman"/>
                <a:cs typeface="Times New Roman"/>
              </a:rPr>
              <a:t>of</a:t>
            </a:r>
            <a:r>
              <a:rPr lang="en-US" sz="2400" spc="-10" dirty="0">
                <a:latin typeface="Times New Roman"/>
                <a:cs typeface="Times New Roman"/>
              </a:rPr>
              <a:t> </a:t>
            </a:r>
            <a:r>
              <a:rPr lang="en-US" sz="2400" dirty="0">
                <a:latin typeface="Times New Roman"/>
                <a:cs typeface="Times New Roman"/>
              </a:rPr>
              <a:t>grades</a:t>
            </a:r>
            <a:r>
              <a:rPr lang="en-US" sz="2400" spc="-5" dirty="0">
                <a:latin typeface="Times New Roman"/>
                <a:cs typeface="Times New Roman"/>
              </a:rPr>
              <a:t> </a:t>
            </a:r>
            <a:r>
              <a:rPr lang="en-US" sz="2400" dirty="0">
                <a:latin typeface="Times New Roman"/>
                <a:cs typeface="Times New Roman"/>
              </a:rPr>
              <a:t>at</a:t>
            </a:r>
            <a:r>
              <a:rPr lang="en-US" sz="2400" spc="-15" dirty="0">
                <a:latin typeface="Times New Roman"/>
                <a:cs typeface="Times New Roman"/>
              </a:rPr>
              <a:t> </a:t>
            </a:r>
            <a:r>
              <a:rPr lang="en-US" sz="2400" dirty="0">
                <a:latin typeface="Times New Roman"/>
                <a:cs typeface="Times New Roman"/>
              </a:rPr>
              <a:t>each</a:t>
            </a:r>
            <a:r>
              <a:rPr lang="en-US" sz="2400" spc="-15" dirty="0">
                <a:latin typeface="Times New Roman"/>
                <a:cs typeface="Times New Roman"/>
              </a:rPr>
              <a:t> </a:t>
            </a:r>
            <a:r>
              <a:rPr lang="en-US" sz="2400" dirty="0">
                <a:latin typeface="Times New Roman"/>
                <a:cs typeface="Times New Roman"/>
              </a:rPr>
              <a:t>level</a:t>
            </a:r>
            <a:r>
              <a:rPr lang="en-US" sz="2400" spc="245" dirty="0">
                <a:latin typeface="Times New Roman"/>
                <a:cs typeface="Times New Roman"/>
              </a:rPr>
              <a:t> </a:t>
            </a:r>
            <a:r>
              <a:rPr lang="en-US" sz="2800" spc="670" dirty="0">
                <a:latin typeface="Trebuchet MS"/>
                <a:cs typeface="Trebuchet MS"/>
              </a:rPr>
              <a:t>–</a:t>
            </a:r>
            <a:r>
              <a:rPr lang="en-US" sz="2800" spc="30" dirty="0">
                <a:latin typeface="Trebuchet MS"/>
                <a:cs typeface="Trebuchet MS"/>
              </a:rPr>
              <a:t> </a:t>
            </a:r>
            <a:r>
              <a:rPr lang="en-US" sz="2400" dirty="0">
                <a:latin typeface="Times New Roman"/>
                <a:cs typeface="Times New Roman"/>
              </a:rPr>
              <a:t>not</a:t>
            </a:r>
            <a:r>
              <a:rPr lang="en-US" sz="2400" spc="-5" dirty="0">
                <a:latin typeface="Times New Roman"/>
                <a:cs typeface="Times New Roman"/>
              </a:rPr>
              <a:t> </a:t>
            </a:r>
            <a:r>
              <a:rPr lang="en-US" sz="2400" dirty="0">
                <a:latin typeface="Times New Roman"/>
                <a:cs typeface="Times New Roman"/>
              </a:rPr>
              <a:t>based</a:t>
            </a:r>
            <a:r>
              <a:rPr lang="en-US" sz="2400" spc="-10" dirty="0">
                <a:latin typeface="Times New Roman"/>
                <a:cs typeface="Times New Roman"/>
              </a:rPr>
              <a:t> </a:t>
            </a:r>
            <a:r>
              <a:rPr lang="en-US" sz="2400" dirty="0">
                <a:latin typeface="Times New Roman"/>
                <a:cs typeface="Times New Roman"/>
              </a:rPr>
              <a:t>on </a:t>
            </a:r>
            <a:r>
              <a:rPr lang="en-US" sz="2400" spc="-5" dirty="0">
                <a:latin typeface="Times New Roman"/>
                <a:cs typeface="Times New Roman"/>
              </a:rPr>
              <a:t>normal</a:t>
            </a:r>
            <a:r>
              <a:rPr lang="en-US" sz="2400" spc="10" dirty="0">
                <a:latin typeface="Times New Roman"/>
                <a:cs typeface="Times New Roman"/>
              </a:rPr>
              <a:t> </a:t>
            </a:r>
            <a:r>
              <a:rPr lang="en-US" sz="2400" dirty="0">
                <a:latin typeface="Times New Roman"/>
                <a:cs typeface="Times New Roman"/>
              </a:rPr>
              <a:t>curve.</a:t>
            </a:r>
            <a:endParaRPr sz="2400" dirty="0">
              <a:latin typeface="Times New Roman" pitchFamily="18" charset="0"/>
              <a:cs typeface="Times New Roman" pitchFamily="18" charset="0"/>
            </a:endParaRPr>
          </a:p>
          <a:p>
            <a:pPr marL="12065" algn="ctr">
              <a:lnSpc>
                <a:spcPct val="100000"/>
              </a:lnSpc>
              <a:spcBef>
                <a:spcPts val="620"/>
              </a:spcBef>
              <a:tabLst>
                <a:tab pos="241935" algn="l"/>
              </a:tabLst>
            </a:pPr>
            <a:r>
              <a:rPr sz="2400" spc="-5" dirty="0">
                <a:solidFill>
                  <a:srgbClr val="0070C0"/>
                </a:solidFill>
                <a:latin typeface="Times New Roman" pitchFamily="18" charset="0"/>
                <a:cs typeface="Times New Roman" pitchFamily="18" charset="0"/>
              </a:rPr>
              <a:t>For</a:t>
            </a:r>
            <a:r>
              <a:rPr sz="2400" spc="-40" dirty="0">
                <a:solidFill>
                  <a:srgbClr val="0070C0"/>
                </a:solidFill>
                <a:latin typeface="Times New Roman" pitchFamily="18" charset="0"/>
                <a:cs typeface="Times New Roman" pitchFamily="18" charset="0"/>
              </a:rPr>
              <a:t> </a:t>
            </a:r>
            <a:r>
              <a:rPr sz="2400" spc="-5" dirty="0">
                <a:solidFill>
                  <a:srgbClr val="0070C0"/>
                </a:solidFill>
                <a:latin typeface="Times New Roman" pitchFamily="18" charset="0"/>
                <a:cs typeface="Times New Roman" pitchFamily="18" charset="0"/>
              </a:rPr>
              <a:t>Example:</a:t>
            </a:r>
            <a:endParaRPr sz="2400" dirty="0">
              <a:solidFill>
                <a:srgbClr val="0070C0"/>
              </a:solidFill>
              <a:latin typeface="Times New Roman" pitchFamily="18" charset="0"/>
              <a:cs typeface="Times New Roman" pitchFamily="18" charset="0"/>
            </a:endParaRPr>
          </a:p>
        </p:txBody>
      </p:sp>
      <p:pic>
        <p:nvPicPr>
          <p:cNvPr id="4" name="object 4"/>
          <p:cNvPicPr/>
          <p:nvPr/>
        </p:nvPicPr>
        <p:blipFill>
          <a:blip r:embed="rId2" cstate="print"/>
          <a:stretch>
            <a:fillRect/>
          </a:stretch>
        </p:blipFill>
        <p:spPr>
          <a:xfrm>
            <a:off x="3352800" y="4495800"/>
            <a:ext cx="5918200" cy="182735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38</a:t>
            </a:fld>
            <a:endParaRPr spc="-5" dirty="0"/>
          </a:p>
        </p:txBody>
      </p:sp>
      <p:sp>
        <p:nvSpPr>
          <p:cNvPr id="2" name="object 2"/>
          <p:cNvSpPr txBox="1">
            <a:spLocks noGrp="1"/>
          </p:cNvSpPr>
          <p:nvPr>
            <p:ph type="title"/>
          </p:nvPr>
        </p:nvSpPr>
        <p:spPr>
          <a:xfrm>
            <a:off x="609600" y="501492"/>
            <a:ext cx="10972800" cy="689291"/>
          </a:xfrm>
          <a:prstGeom prst="rect">
            <a:avLst/>
          </a:prstGeom>
        </p:spPr>
        <p:txBody>
          <a:bodyPr vert="horz" wrap="square" lIns="0" tIns="12065" rIns="0" bIns="0" rtlCol="0">
            <a:spAutoFit/>
          </a:bodyPr>
          <a:lstStyle/>
          <a:p>
            <a:pPr marL="12700" algn="ctr">
              <a:lnSpc>
                <a:spcPct val="100000"/>
              </a:lnSpc>
              <a:spcBef>
                <a:spcPts val="95"/>
              </a:spcBef>
            </a:pPr>
            <a:r>
              <a:rPr lang="en-US" sz="4400" spc="-110" dirty="0">
                <a:solidFill>
                  <a:srgbClr val="FF0000"/>
                </a:solidFill>
                <a:latin typeface="Times New Roman" pitchFamily="18" charset="0"/>
                <a:cs typeface="Times New Roman" pitchFamily="18" charset="0"/>
              </a:rPr>
              <a:t>Selecting</a:t>
            </a:r>
            <a:r>
              <a:rPr lang="en-US" sz="4400" spc="-100"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a</a:t>
            </a:r>
            <a:r>
              <a:rPr lang="en-US" sz="4400" spc="-65"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grading</a:t>
            </a:r>
            <a:r>
              <a:rPr lang="en-US" sz="4400" spc="-105" dirty="0">
                <a:solidFill>
                  <a:srgbClr val="FF0000"/>
                </a:solidFill>
                <a:latin typeface="Times New Roman" pitchFamily="18" charset="0"/>
                <a:cs typeface="Times New Roman" pitchFamily="18" charset="0"/>
              </a:rPr>
              <a:t> </a:t>
            </a:r>
            <a:r>
              <a:rPr lang="en-US" sz="4400" spc="-120" dirty="0">
                <a:solidFill>
                  <a:srgbClr val="FF0000"/>
                </a:solidFill>
                <a:latin typeface="Times New Roman" pitchFamily="18" charset="0"/>
                <a:cs typeface="Times New Roman" pitchFamily="18" charset="0"/>
              </a:rPr>
              <a:t>framework cont.,</a:t>
            </a:r>
            <a:endParaRPr sz="2800" dirty="0">
              <a:latin typeface="Times New Roman"/>
              <a:cs typeface="Times New Roman"/>
            </a:endParaRPr>
          </a:p>
        </p:txBody>
      </p:sp>
      <p:sp>
        <p:nvSpPr>
          <p:cNvPr id="3" name="object 3"/>
          <p:cNvSpPr txBox="1"/>
          <p:nvPr/>
        </p:nvSpPr>
        <p:spPr>
          <a:xfrm>
            <a:off x="916939" y="2162683"/>
            <a:ext cx="10360025" cy="1299202"/>
          </a:xfrm>
          <a:prstGeom prst="rect">
            <a:avLst/>
          </a:prstGeom>
        </p:spPr>
        <p:txBody>
          <a:bodyPr vert="horz" wrap="square" lIns="0" tIns="44450" rIns="0" bIns="0" rtlCol="0">
            <a:spAutoFit/>
          </a:bodyPr>
          <a:lstStyle/>
          <a:p>
            <a:pPr marL="12065" marR="5080" algn="just">
              <a:lnSpc>
                <a:spcPct val="91200"/>
              </a:lnSpc>
              <a:spcBef>
                <a:spcPts val="350"/>
              </a:spcBef>
              <a:buSzPct val="116666"/>
              <a:tabLst>
                <a:tab pos="927735" algn="l"/>
              </a:tabLst>
            </a:pPr>
            <a:r>
              <a:rPr sz="2400" b="1" i="1" u="sng" spc="-5" dirty="0">
                <a:uFill>
                  <a:solidFill>
                    <a:srgbClr val="000000"/>
                  </a:solidFill>
                </a:uFill>
                <a:latin typeface="Times New Roman"/>
                <a:cs typeface="Times New Roman"/>
              </a:rPr>
              <a:t>Normal</a:t>
            </a:r>
            <a:r>
              <a:rPr sz="2400" b="1" i="1" u="sng" spc="-20" dirty="0">
                <a:uFill>
                  <a:solidFill>
                    <a:srgbClr val="000000"/>
                  </a:solidFill>
                </a:uFill>
                <a:latin typeface="Times New Roman"/>
                <a:cs typeface="Times New Roman"/>
              </a:rPr>
              <a:t> </a:t>
            </a:r>
            <a:r>
              <a:rPr sz="2400" b="1" i="1" u="sng" dirty="0">
                <a:uFill>
                  <a:solidFill>
                    <a:srgbClr val="000000"/>
                  </a:solidFill>
                </a:uFill>
                <a:latin typeface="Times New Roman"/>
                <a:cs typeface="Times New Roman"/>
              </a:rPr>
              <a:t>or</a:t>
            </a:r>
            <a:r>
              <a:rPr sz="2400" b="1" i="1" u="sng" spc="-10" dirty="0">
                <a:uFill>
                  <a:solidFill>
                    <a:srgbClr val="000000"/>
                  </a:solidFill>
                </a:uFill>
                <a:latin typeface="Times New Roman"/>
                <a:cs typeface="Times New Roman"/>
              </a:rPr>
              <a:t> </a:t>
            </a:r>
            <a:r>
              <a:rPr sz="2400" b="1" i="1" u="sng" dirty="0">
                <a:uFill>
                  <a:solidFill>
                    <a:srgbClr val="000000"/>
                  </a:solidFill>
                </a:uFill>
                <a:latin typeface="Times New Roman"/>
                <a:cs typeface="Times New Roman"/>
              </a:rPr>
              <a:t>Bell</a:t>
            </a:r>
            <a:r>
              <a:rPr sz="2400" b="1" i="1" u="sng" spc="-50" dirty="0">
                <a:uFill>
                  <a:solidFill>
                    <a:srgbClr val="000000"/>
                  </a:solidFill>
                </a:uFill>
                <a:latin typeface="Times New Roman"/>
                <a:cs typeface="Times New Roman"/>
              </a:rPr>
              <a:t> </a:t>
            </a:r>
            <a:r>
              <a:rPr sz="2400" b="1" i="1" u="sng" dirty="0">
                <a:uFill>
                  <a:solidFill>
                    <a:srgbClr val="000000"/>
                  </a:solidFill>
                </a:uFill>
                <a:latin typeface="Times New Roman"/>
                <a:cs typeface="Times New Roman"/>
              </a:rPr>
              <a:t>Curve</a:t>
            </a:r>
            <a:endParaRPr sz="2400" b="1" u="sng" dirty="0">
              <a:latin typeface="Times New Roman"/>
              <a:cs typeface="Times New Roman"/>
            </a:endParaRPr>
          </a:p>
          <a:p>
            <a:pPr marL="241300" indent="-229235">
              <a:lnSpc>
                <a:spcPct val="100000"/>
              </a:lnSpc>
              <a:spcBef>
                <a:spcPts val="720"/>
              </a:spcBef>
              <a:buFont typeface="Arial MT"/>
              <a:buChar char="•"/>
              <a:tabLst>
                <a:tab pos="241935" algn="l"/>
              </a:tabLst>
            </a:pPr>
            <a:r>
              <a:rPr sz="2400" spc="-5" dirty="0">
                <a:latin typeface="Times New Roman"/>
                <a:cs typeface="Times New Roman"/>
              </a:rPr>
              <a:t>Grades</a:t>
            </a:r>
            <a:r>
              <a:rPr sz="2400" dirty="0">
                <a:latin typeface="Times New Roman"/>
                <a:cs typeface="Times New Roman"/>
              </a:rPr>
              <a:t> in</a:t>
            </a:r>
            <a:r>
              <a:rPr sz="2400" spc="-15"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course</a:t>
            </a:r>
            <a:r>
              <a:rPr sz="2400" spc="-5" dirty="0">
                <a:latin typeface="Times New Roman"/>
                <a:cs typeface="Times New Roman"/>
              </a:rPr>
              <a:t> should</a:t>
            </a:r>
            <a:r>
              <a:rPr sz="2400" spc="-10" dirty="0">
                <a:latin typeface="Times New Roman"/>
                <a:cs typeface="Times New Roman"/>
              </a:rPr>
              <a:t> </a:t>
            </a:r>
            <a:r>
              <a:rPr sz="2400" dirty="0">
                <a:latin typeface="Times New Roman"/>
                <a:cs typeface="Times New Roman"/>
              </a:rPr>
              <a:t>have</a:t>
            </a:r>
            <a:r>
              <a:rPr sz="2400" spc="-10" dirty="0">
                <a:latin typeface="Times New Roman"/>
                <a:cs typeface="Times New Roman"/>
              </a:rPr>
              <a:t> </a:t>
            </a:r>
            <a:r>
              <a:rPr sz="2400" spc="-5" dirty="0">
                <a:latin typeface="Times New Roman"/>
                <a:cs typeface="Times New Roman"/>
              </a:rPr>
              <a:t>normal</a:t>
            </a:r>
            <a:r>
              <a:rPr sz="2400" spc="10" dirty="0">
                <a:latin typeface="Times New Roman"/>
                <a:cs typeface="Times New Roman"/>
              </a:rPr>
              <a:t> </a:t>
            </a:r>
            <a:r>
              <a:rPr sz="2400" spc="-5" dirty="0">
                <a:latin typeface="Times New Roman"/>
                <a:cs typeface="Times New Roman"/>
              </a:rPr>
              <a:t>distribution.</a:t>
            </a:r>
            <a:endParaRPr sz="2400" dirty="0">
              <a:latin typeface="Times New Roman"/>
              <a:cs typeface="Times New Roman"/>
            </a:endParaRPr>
          </a:p>
          <a:p>
            <a:pPr marL="12065" algn="ctr">
              <a:lnSpc>
                <a:spcPct val="100000"/>
              </a:lnSpc>
              <a:spcBef>
                <a:spcPts val="715"/>
              </a:spcBef>
              <a:tabLst>
                <a:tab pos="241935" algn="l"/>
              </a:tabLst>
            </a:pPr>
            <a:r>
              <a:rPr sz="2400" spc="-5" dirty="0">
                <a:solidFill>
                  <a:srgbClr val="0070C0"/>
                </a:solidFill>
                <a:latin typeface="Times New Roman"/>
                <a:cs typeface="Times New Roman"/>
              </a:rPr>
              <a:t>For</a:t>
            </a:r>
            <a:r>
              <a:rPr sz="2400" spc="-30" dirty="0">
                <a:solidFill>
                  <a:srgbClr val="0070C0"/>
                </a:solidFill>
                <a:latin typeface="Times New Roman"/>
                <a:cs typeface="Times New Roman"/>
              </a:rPr>
              <a:t> </a:t>
            </a:r>
            <a:r>
              <a:rPr sz="2400" spc="-5" dirty="0">
                <a:solidFill>
                  <a:srgbClr val="0070C0"/>
                </a:solidFill>
                <a:latin typeface="Times New Roman"/>
                <a:cs typeface="Times New Roman"/>
              </a:rPr>
              <a:t>Example:</a:t>
            </a:r>
            <a:endParaRPr sz="2400" dirty="0">
              <a:solidFill>
                <a:srgbClr val="0070C0"/>
              </a:solidFill>
              <a:latin typeface="Times New Roman"/>
              <a:cs typeface="Times New Roman"/>
            </a:endParaRPr>
          </a:p>
        </p:txBody>
      </p:sp>
      <p:pic>
        <p:nvPicPr>
          <p:cNvPr id="4" name="object 4"/>
          <p:cNvPicPr/>
          <p:nvPr/>
        </p:nvPicPr>
        <p:blipFill>
          <a:blip r:embed="rId2" cstate="print"/>
          <a:stretch>
            <a:fillRect/>
          </a:stretch>
        </p:blipFill>
        <p:spPr>
          <a:xfrm>
            <a:off x="3200400" y="3810000"/>
            <a:ext cx="6129337" cy="173267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39</a:t>
            </a:fld>
            <a:endParaRPr spc="-5" dirty="0"/>
          </a:p>
        </p:txBody>
      </p:sp>
      <p:sp>
        <p:nvSpPr>
          <p:cNvPr id="2" name="object 2"/>
          <p:cNvSpPr txBox="1">
            <a:spLocks noGrp="1"/>
          </p:cNvSpPr>
          <p:nvPr>
            <p:ph type="title"/>
          </p:nvPr>
        </p:nvSpPr>
        <p:spPr>
          <a:xfrm>
            <a:off x="610549" y="152400"/>
            <a:ext cx="10972800" cy="627736"/>
          </a:xfrm>
          <a:prstGeom prst="rect">
            <a:avLst/>
          </a:prstGeom>
        </p:spPr>
        <p:txBody>
          <a:bodyPr vert="horz" wrap="square" lIns="0" tIns="12065" rIns="0" bIns="0" rtlCol="0">
            <a:spAutoFit/>
          </a:bodyPr>
          <a:lstStyle/>
          <a:p>
            <a:pPr marL="12700" algn="ctr">
              <a:lnSpc>
                <a:spcPct val="100000"/>
              </a:lnSpc>
              <a:spcBef>
                <a:spcPts val="95"/>
              </a:spcBef>
            </a:pPr>
            <a:r>
              <a:rPr lang="en-US" sz="4000" spc="-110" dirty="0">
                <a:solidFill>
                  <a:srgbClr val="FF0000"/>
                </a:solidFill>
                <a:latin typeface="Times New Roman" pitchFamily="18" charset="0"/>
                <a:cs typeface="Times New Roman" pitchFamily="18" charset="0"/>
              </a:rPr>
              <a:t>Selecting</a:t>
            </a:r>
            <a:r>
              <a:rPr lang="en-US" sz="4000" spc="-100" dirty="0">
                <a:solidFill>
                  <a:srgbClr val="FF0000"/>
                </a:solidFill>
                <a:latin typeface="Times New Roman" pitchFamily="18" charset="0"/>
                <a:cs typeface="Times New Roman" pitchFamily="18" charset="0"/>
              </a:rPr>
              <a:t> </a:t>
            </a:r>
            <a:r>
              <a:rPr lang="en-US" sz="4000" spc="-114" dirty="0">
                <a:solidFill>
                  <a:srgbClr val="FF0000"/>
                </a:solidFill>
                <a:latin typeface="Times New Roman" pitchFamily="18" charset="0"/>
                <a:cs typeface="Times New Roman" pitchFamily="18" charset="0"/>
              </a:rPr>
              <a:t>a</a:t>
            </a:r>
            <a:r>
              <a:rPr lang="en-US" sz="4000" spc="-65" dirty="0">
                <a:solidFill>
                  <a:srgbClr val="FF0000"/>
                </a:solidFill>
                <a:latin typeface="Times New Roman" pitchFamily="18" charset="0"/>
                <a:cs typeface="Times New Roman" pitchFamily="18" charset="0"/>
              </a:rPr>
              <a:t> </a:t>
            </a:r>
            <a:r>
              <a:rPr lang="en-US" sz="4000" spc="-114" dirty="0">
                <a:solidFill>
                  <a:srgbClr val="FF0000"/>
                </a:solidFill>
                <a:latin typeface="Times New Roman" pitchFamily="18" charset="0"/>
                <a:cs typeface="Times New Roman" pitchFamily="18" charset="0"/>
              </a:rPr>
              <a:t>grading</a:t>
            </a:r>
            <a:r>
              <a:rPr lang="en-US" sz="4000" spc="-105" dirty="0">
                <a:solidFill>
                  <a:srgbClr val="FF0000"/>
                </a:solidFill>
                <a:latin typeface="Times New Roman" pitchFamily="18" charset="0"/>
                <a:cs typeface="Times New Roman" pitchFamily="18" charset="0"/>
              </a:rPr>
              <a:t> </a:t>
            </a:r>
            <a:r>
              <a:rPr lang="en-US" sz="4000" spc="-120" dirty="0">
                <a:solidFill>
                  <a:srgbClr val="FF0000"/>
                </a:solidFill>
                <a:latin typeface="Times New Roman" pitchFamily="18" charset="0"/>
                <a:cs typeface="Times New Roman" pitchFamily="18" charset="0"/>
              </a:rPr>
              <a:t>framework cont.,</a:t>
            </a:r>
            <a:endParaRPr sz="2800" dirty="0">
              <a:latin typeface="Times New Roman"/>
              <a:cs typeface="Times New Roman"/>
            </a:endParaRPr>
          </a:p>
        </p:txBody>
      </p:sp>
      <p:sp>
        <p:nvSpPr>
          <p:cNvPr id="3" name="object 3"/>
          <p:cNvSpPr txBox="1"/>
          <p:nvPr/>
        </p:nvSpPr>
        <p:spPr>
          <a:xfrm>
            <a:off x="915987" y="1265726"/>
            <a:ext cx="10360025" cy="2354234"/>
          </a:xfrm>
          <a:prstGeom prst="rect">
            <a:avLst/>
          </a:prstGeom>
        </p:spPr>
        <p:txBody>
          <a:bodyPr vert="horz" wrap="square" lIns="0" tIns="46990" rIns="0" bIns="0" rtlCol="0">
            <a:spAutoFit/>
          </a:bodyPr>
          <a:lstStyle/>
          <a:p>
            <a:pPr marL="12065" algn="just">
              <a:spcBef>
                <a:spcPts val="370"/>
              </a:spcBef>
              <a:tabLst>
                <a:tab pos="403225" algn="l"/>
              </a:tabLst>
            </a:pPr>
            <a:r>
              <a:rPr lang="en-US" sz="2800" b="1" i="1" spc="-70" dirty="0">
                <a:solidFill>
                  <a:srgbClr val="0070C0"/>
                </a:solidFill>
                <a:latin typeface="Times New Roman" pitchFamily="18" charset="0"/>
                <a:cs typeface="Times New Roman" pitchFamily="18" charset="0"/>
              </a:rPr>
              <a:t>Two</a:t>
            </a:r>
            <a:r>
              <a:rPr lang="en-US" sz="2800" b="1" i="1" dirty="0">
                <a:solidFill>
                  <a:srgbClr val="0070C0"/>
                </a:solidFill>
                <a:latin typeface="Times New Roman" pitchFamily="18" charset="0"/>
                <a:cs typeface="Times New Roman" pitchFamily="18" charset="0"/>
              </a:rPr>
              <a:t> </a:t>
            </a:r>
            <a:r>
              <a:rPr lang="en-US" sz="2800" b="1" i="1" spc="-5" dirty="0">
                <a:solidFill>
                  <a:srgbClr val="0070C0"/>
                </a:solidFill>
                <a:latin typeface="Times New Roman" pitchFamily="18" charset="0"/>
                <a:cs typeface="Times New Roman" pitchFamily="18" charset="0"/>
              </a:rPr>
              <a:t>methods</a:t>
            </a:r>
            <a:r>
              <a:rPr lang="en-US" sz="2800" b="1" i="1" dirty="0">
                <a:solidFill>
                  <a:srgbClr val="0070C0"/>
                </a:solidFill>
                <a:latin typeface="Times New Roman" pitchFamily="18" charset="0"/>
                <a:cs typeface="Times New Roman" pitchFamily="18" charset="0"/>
              </a:rPr>
              <a:t> </a:t>
            </a:r>
            <a:r>
              <a:rPr lang="en-US" sz="2800" b="1" i="1" spc="-5" dirty="0">
                <a:solidFill>
                  <a:srgbClr val="0070C0"/>
                </a:solidFill>
                <a:latin typeface="Times New Roman" pitchFamily="18" charset="0"/>
                <a:cs typeface="Times New Roman" pitchFamily="18" charset="0"/>
              </a:rPr>
              <a:t>of </a:t>
            </a:r>
            <a:r>
              <a:rPr lang="en-US" sz="2800" b="1" i="1" dirty="0">
                <a:solidFill>
                  <a:srgbClr val="0070C0"/>
                </a:solidFill>
                <a:latin typeface="Times New Roman" pitchFamily="18" charset="0"/>
                <a:cs typeface="Times New Roman" pitchFamily="18" charset="0"/>
              </a:rPr>
              <a:t>assigning</a:t>
            </a:r>
            <a:r>
              <a:rPr lang="en-US" sz="2800" b="1" i="1" spc="-30" dirty="0">
                <a:solidFill>
                  <a:srgbClr val="0070C0"/>
                </a:solidFill>
                <a:latin typeface="Times New Roman" pitchFamily="18" charset="0"/>
                <a:cs typeface="Times New Roman" pitchFamily="18" charset="0"/>
              </a:rPr>
              <a:t> </a:t>
            </a:r>
            <a:r>
              <a:rPr lang="en-US" sz="2800" b="1" i="1" dirty="0">
                <a:solidFill>
                  <a:srgbClr val="0070C0"/>
                </a:solidFill>
                <a:latin typeface="Times New Roman" pitchFamily="18" charset="0"/>
                <a:cs typeface="Times New Roman" pitchFamily="18" charset="0"/>
              </a:rPr>
              <a:t>grades</a:t>
            </a:r>
            <a:r>
              <a:rPr lang="en-US" sz="2800" b="1" i="1" spc="-10" dirty="0">
                <a:solidFill>
                  <a:srgbClr val="0070C0"/>
                </a:solidFill>
                <a:latin typeface="Times New Roman" pitchFamily="18" charset="0"/>
                <a:cs typeface="Times New Roman" pitchFamily="18" charset="0"/>
              </a:rPr>
              <a:t> </a:t>
            </a:r>
            <a:r>
              <a:rPr lang="en-US" sz="2800" b="1" i="1" dirty="0">
                <a:solidFill>
                  <a:srgbClr val="0070C0"/>
                </a:solidFill>
                <a:latin typeface="Times New Roman" pitchFamily="18" charset="0"/>
                <a:cs typeface="Times New Roman" pitchFamily="18" charset="0"/>
              </a:rPr>
              <a:t>using</a:t>
            </a:r>
            <a:r>
              <a:rPr lang="en-US" sz="2800" b="1" i="1" spc="-20" dirty="0">
                <a:solidFill>
                  <a:srgbClr val="0070C0"/>
                </a:solidFill>
                <a:latin typeface="Times New Roman" pitchFamily="18" charset="0"/>
                <a:cs typeface="Times New Roman" pitchFamily="18" charset="0"/>
              </a:rPr>
              <a:t> </a:t>
            </a:r>
            <a:r>
              <a:rPr lang="en-US" sz="2800" b="1" i="1" spc="-5" dirty="0">
                <a:solidFill>
                  <a:srgbClr val="0070C0"/>
                </a:solidFill>
                <a:latin typeface="Times New Roman" pitchFamily="18" charset="0"/>
                <a:cs typeface="Times New Roman" pitchFamily="18" charset="0"/>
              </a:rPr>
              <a:t>a</a:t>
            </a:r>
            <a:r>
              <a:rPr lang="en-US" sz="2800" b="1" i="1" dirty="0">
                <a:solidFill>
                  <a:srgbClr val="0070C0"/>
                </a:solidFill>
                <a:latin typeface="Times New Roman" pitchFamily="18" charset="0"/>
                <a:cs typeface="Times New Roman" pitchFamily="18" charset="0"/>
              </a:rPr>
              <a:t> </a:t>
            </a:r>
            <a:r>
              <a:rPr lang="en-US" sz="2800" b="1" i="1" spc="-20" dirty="0">
                <a:solidFill>
                  <a:srgbClr val="0070C0"/>
                </a:solidFill>
                <a:latin typeface="Times New Roman" pitchFamily="18" charset="0"/>
                <a:cs typeface="Times New Roman" pitchFamily="18" charset="0"/>
              </a:rPr>
              <a:t>norm-referenced</a:t>
            </a:r>
            <a:r>
              <a:rPr lang="en-US" sz="2800" b="1" i="1" dirty="0">
                <a:solidFill>
                  <a:srgbClr val="0070C0"/>
                </a:solidFill>
                <a:latin typeface="Times New Roman" pitchFamily="18" charset="0"/>
                <a:cs typeface="Times New Roman" pitchFamily="18" charset="0"/>
              </a:rPr>
              <a:t> </a:t>
            </a:r>
            <a:r>
              <a:rPr lang="en-US" sz="2800" b="1" i="1" spc="-10" dirty="0">
                <a:solidFill>
                  <a:srgbClr val="0070C0"/>
                </a:solidFill>
                <a:latin typeface="Times New Roman" pitchFamily="18" charset="0"/>
                <a:cs typeface="Times New Roman" pitchFamily="18" charset="0"/>
              </a:rPr>
              <a:t>system</a:t>
            </a:r>
            <a:endParaRPr lang="en-US" sz="2800" b="1" i="1" spc="-15" dirty="0">
              <a:latin typeface="Times New Roman"/>
              <a:cs typeface="Times New Roman"/>
            </a:endParaRPr>
          </a:p>
          <a:p>
            <a:pPr marL="12065" algn="just">
              <a:lnSpc>
                <a:spcPct val="100000"/>
              </a:lnSpc>
              <a:spcBef>
                <a:spcPts val="370"/>
              </a:spcBef>
              <a:tabLst>
                <a:tab pos="403225" algn="l"/>
              </a:tabLst>
            </a:pPr>
            <a:r>
              <a:rPr lang="en-US" sz="2800" b="1" i="1" spc="-15" dirty="0">
                <a:solidFill>
                  <a:srgbClr val="00B050"/>
                </a:solidFill>
                <a:latin typeface="Times New Roman"/>
                <a:cs typeface="Times New Roman"/>
              </a:rPr>
              <a:t>2) </a:t>
            </a:r>
            <a:r>
              <a:rPr sz="2800" b="1" i="1" spc="-15" dirty="0">
                <a:solidFill>
                  <a:srgbClr val="00B050"/>
                </a:solidFill>
                <a:latin typeface="Times New Roman"/>
                <a:cs typeface="Times New Roman"/>
              </a:rPr>
              <a:t>Standard</a:t>
            </a:r>
            <a:r>
              <a:rPr sz="2800" b="1" i="1" spc="-40" dirty="0">
                <a:solidFill>
                  <a:srgbClr val="00B050"/>
                </a:solidFill>
                <a:latin typeface="Times New Roman"/>
                <a:cs typeface="Times New Roman"/>
              </a:rPr>
              <a:t> </a:t>
            </a:r>
            <a:r>
              <a:rPr sz="2800" b="1" i="1" spc="-5" dirty="0">
                <a:solidFill>
                  <a:srgbClr val="00B050"/>
                </a:solidFill>
                <a:latin typeface="Times New Roman"/>
                <a:cs typeface="Times New Roman"/>
              </a:rPr>
              <a:t>Deviation</a:t>
            </a:r>
            <a:r>
              <a:rPr sz="2800" b="1" i="1" spc="-25" dirty="0">
                <a:solidFill>
                  <a:srgbClr val="00B050"/>
                </a:solidFill>
                <a:latin typeface="Times New Roman"/>
                <a:cs typeface="Times New Roman"/>
              </a:rPr>
              <a:t> </a:t>
            </a:r>
            <a:r>
              <a:rPr sz="2800" b="1" i="1" spc="-5" dirty="0">
                <a:solidFill>
                  <a:srgbClr val="00B050"/>
                </a:solidFill>
                <a:latin typeface="Times New Roman"/>
                <a:cs typeface="Times New Roman"/>
              </a:rPr>
              <a:t>Method</a:t>
            </a:r>
            <a:endParaRPr sz="2800" b="1" dirty="0">
              <a:solidFill>
                <a:srgbClr val="00B050"/>
              </a:solidFill>
              <a:latin typeface="Times New Roman"/>
              <a:cs typeface="Times New Roman"/>
            </a:endParaRPr>
          </a:p>
          <a:p>
            <a:pPr marL="698500" marR="5080" lvl="1" indent="-228600" algn="just">
              <a:lnSpc>
                <a:spcPct val="90300"/>
              </a:lnSpc>
              <a:spcBef>
                <a:spcPts val="515"/>
              </a:spcBef>
              <a:buFont typeface="Arial MT"/>
              <a:buChar char="•"/>
              <a:tabLst>
                <a:tab pos="927735" algn="l"/>
              </a:tabLst>
            </a:pP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teachers determines</a:t>
            </a:r>
            <a:r>
              <a:rPr sz="2400" dirty="0">
                <a:latin typeface="Times New Roman" pitchFamily="18" charset="0"/>
                <a:cs typeface="Times New Roman" pitchFamily="18" charset="0"/>
              </a:rPr>
              <a:t> the </a:t>
            </a:r>
            <a:r>
              <a:rPr sz="2400" spc="-10" dirty="0">
                <a:latin typeface="Times New Roman" pitchFamily="18" charset="0"/>
                <a:cs typeface="Times New Roman" pitchFamily="18" charset="0"/>
              </a:rPr>
              <a:t>cutoff</a:t>
            </a:r>
            <a:r>
              <a:rPr sz="2400" spc="-5" dirty="0">
                <a:latin typeface="Times New Roman" pitchFamily="18" charset="0"/>
                <a:cs typeface="Times New Roman" pitchFamily="18" charset="0"/>
              </a:rPr>
              <a:t> points</a:t>
            </a:r>
            <a:r>
              <a:rPr sz="2400" dirty="0">
                <a:latin typeface="Times New Roman" pitchFamily="18" charset="0"/>
                <a:cs typeface="Times New Roman" pitchFamily="18" charset="0"/>
              </a:rPr>
              <a:t> for each </a:t>
            </a:r>
            <a:r>
              <a:rPr sz="2400" spc="-5" dirty="0">
                <a:latin typeface="Times New Roman" pitchFamily="18" charset="0"/>
                <a:cs typeface="Times New Roman" pitchFamily="18" charset="0"/>
              </a:rPr>
              <a:t>grade.</a:t>
            </a:r>
            <a:r>
              <a:rPr sz="2400" dirty="0">
                <a:latin typeface="Times New Roman" pitchFamily="18" charset="0"/>
                <a:cs typeface="Times New Roman" pitchFamily="18" charset="0"/>
              </a:rPr>
              <a:t> In using </a:t>
            </a:r>
            <a:r>
              <a:rPr sz="2400" spc="-5" dirty="0">
                <a:latin typeface="Times New Roman" pitchFamily="18" charset="0"/>
                <a:cs typeface="Times New Roman" pitchFamily="18" charset="0"/>
              </a:rPr>
              <a:t>this </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method, mean </a:t>
            </a:r>
            <a:r>
              <a:rPr sz="2400" dirty="0">
                <a:latin typeface="Times New Roman" pitchFamily="18" charset="0"/>
                <a:cs typeface="Times New Roman" pitchFamily="18" charset="0"/>
              </a:rPr>
              <a:t>score </a:t>
            </a:r>
            <a:r>
              <a:rPr sz="2400" spc="-5" dirty="0">
                <a:latin typeface="Times New Roman" pitchFamily="18" charset="0"/>
                <a:cs typeface="Times New Roman" pitchFamily="18" charset="0"/>
              </a:rPr>
              <a:t>should </a:t>
            </a:r>
            <a:r>
              <a:rPr sz="2400" dirty="0">
                <a:latin typeface="Times New Roman" pitchFamily="18" charset="0"/>
                <a:cs typeface="Times New Roman" pitchFamily="18" charset="0"/>
              </a:rPr>
              <a:t>be </a:t>
            </a:r>
            <a:r>
              <a:rPr sz="2400" spc="-5" dirty="0">
                <a:latin typeface="Times New Roman" pitchFamily="18" charset="0"/>
                <a:cs typeface="Times New Roman" pitchFamily="18" charset="0"/>
              </a:rPr>
              <a:t>calculated.</a:t>
            </a:r>
            <a:r>
              <a:rPr sz="2400" dirty="0">
                <a:latin typeface="Times New Roman" pitchFamily="18" charset="0"/>
                <a:cs typeface="Times New Roman" pitchFamily="18" charset="0"/>
              </a:rPr>
              <a:t> </a:t>
            </a:r>
            <a:r>
              <a:rPr sz="2400" spc="-30" dirty="0">
                <a:latin typeface="Times New Roman" pitchFamily="18" charset="0"/>
                <a:cs typeface="Times New Roman" pitchFamily="18" charset="0"/>
              </a:rPr>
              <a:t>With </a:t>
            </a:r>
            <a:r>
              <a:rPr sz="2400" spc="-5" dirty="0">
                <a:latin typeface="Times New Roman" pitchFamily="18" charset="0"/>
                <a:cs typeface="Times New Roman" pitchFamily="18" charset="0"/>
              </a:rPr>
              <a:t>this method, </a:t>
            </a: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teacher </a:t>
            </a:r>
            <a:r>
              <a:rPr sz="2400" dirty="0">
                <a:latin typeface="Times New Roman" pitchFamily="18" charset="0"/>
                <a:cs typeface="Times New Roman" pitchFamily="18" charset="0"/>
              </a:rPr>
              <a:t>has a </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reference point (mean) and </a:t>
            </a:r>
            <a:r>
              <a:rPr sz="2400" dirty="0">
                <a:latin typeface="Times New Roman" pitchFamily="18" charset="0"/>
                <a:cs typeface="Times New Roman" pitchFamily="18" charset="0"/>
              </a:rPr>
              <a:t>the </a:t>
            </a:r>
            <a:r>
              <a:rPr sz="2400" spc="-5" dirty="0">
                <a:latin typeface="Times New Roman" pitchFamily="18" charset="0"/>
                <a:cs typeface="Times New Roman" pitchFamily="18" charset="0"/>
              </a:rPr>
              <a:t>average distance </a:t>
            </a:r>
            <a:r>
              <a:rPr sz="2400" dirty="0">
                <a:latin typeface="Times New Roman" pitchFamily="18" charset="0"/>
                <a:cs typeface="Times New Roman" pitchFamily="18" charset="0"/>
              </a:rPr>
              <a:t>from the </a:t>
            </a:r>
            <a:r>
              <a:rPr sz="2400" spc="-5" dirty="0">
                <a:latin typeface="Times New Roman" pitchFamily="18" charset="0"/>
                <a:cs typeface="Times New Roman" pitchFamily="18" charset="0"/>
              </a:rPr>
              <a:t>mean (Miller et al., </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2013).Grade</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boundaries</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are</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based</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on </a:t>
            </a:r>
            <a:r>
              <a:rPr sz="2400" spc="-5" dirty="0">
                <a:latin typeface="Times New Roman" pitchFamily="18" charset="0"/>
                <a:cs typeface="Times New Roman" pitchFamily="18" charset="0"/>
              </a:rPr>
              <a:t>standard</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deviation.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302" y="3820101"/>
            <a:ext cx="8153400" cy="2439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31016" y="762000"/>
            <a:ext cx="3429000" cy="566181"/>
          </a:xfrm>
          <a:prstGeom prst="rect">
            <a:avLst/>
          </a:prstGeom>
        </p:spPr>
        <p:txBody>
          <a:bodyPr vert="horz" wrap="square" lIns="0" tIns="12065" rIns="0" bIns="0" rtlCol="0">
            <a:spAutoFit/>
          </a:bodyPr>
          <a:lstStyle/>
          <a:p>
            <a:pPr marL="12700">
              <a:lnSpc>
                <a:spcPct val="100000"/>
              </a:lnSpc>
              <a:spcBef>
                <a:spcPts val="95"/>
              </a:spcBef>
            </a:pPr>
            <a:r>
              <a:rPr lang="en-GB" sz="3600" b="1" dirty="0">
                <a:solidFill>
                  <a:srgbClr val="FF0000"/>
                </a:solidFill>
                <a:latin typeface="Times New Roman" pitchFamily="18" charset="0"/>
                <a:cs typeface="Times New Roman" pitchFamily="18" charset="0"/>
              </a:rPr>
              <a:t>Introduction.</a:t>
            </a:r>
            <a:endParaRPr sz="3600" b="1" dirty="0">
              <a:solidFill>
                <a:srgbClr val="FF0000"/>
              </a:solidFill>
              <a:latin typeface="Times New Roman" pitchFamily="18" charset="0"/>
              <a:cs typeface="Times New Roman" pitchFamily="18" charset="0"/>
            </a:endParaRPr>
          </a:p>
        </p:txBody>
      </p:sp>
      <p:sp>
        <p:nvSpPr>
          <p:cNvPr id="4" name="object 4"/>
          <p:cNvSpPr txBox="1"/>
          <p:nvPr/>
        </p:nvSpPr>
        <p:spPr>
          <a:xfrm>
            <a:off x="916939" y="6458075"/>
            <a:ext cx="272415" cy="163195"/>
          </a:xfrm>
          <a:prstGeom prst="rect">
            <a:avLst/>
          </a:prstGeom>
        </p:spPr>
        <p:txBody>
          <a:bodyPr vert="horz" wrap="square" lIns="0" tIns="6985" rIns="0" bIns="0" rtlCol="0">
            <a:spAutoFit/>
          </a:bodyPr>
          <a:lstStyle/>
          <a:p>
            <a:pPr marL="12700">
              <a:lnSpc>
                <a:spcPct val="100000"/>
              </a:lnSpc>
              <a:spcBef>
                <a:spcPts val="55"/>
              </a:spcBef>
            </a:pPr>
            <a:r>
              <a:rPr sz="900" spc="-10" dirty="0">
                <a:solidFill>
                  <a:srgbClr val="888888"/>
                </a:solidFill>
                <a:latin typeface="Trebuchet MS"/>
                <a:cs typeface="Trebuchet MS"/>
              </a:rPr>
              <a:t>20</a:t>
            </a:r>
            <a:r>
              <a:rPr sz="900" dirty="0">
                <a:solidFill>
                  <a:srgbClr val="888888"/>
                </a:solidFill>
                <a:latin typeface="Trebuchet MS"/>
                <a:cs typeface="Trebuchet MS"/>
              </a:rPr>
              <a:t>XX</a:t>
            </a:r>
            <a:endParaRPr sz="900">
              <a:latin typeface="Trebuchet MS"/>
              <a:cs typeface="Trebuchet MS"/>
            </a:endParaRPr>
          </a:p>
        </p:txBody>
      </p:sp>
      <p:sp>
        <p:nvSpPr>
          <p:cNvPr id="6" name="object 6"/>
          <p:cNvSpPr txBox="1"/>
          <p:nvPr/>
        </p:nvSpPr>
        <p:spPr>
          <a:xfrm>
            <a:off x="11164823" y="6458075"/>
            <a:ext cx="136525" cy="163195"/>
          </a:xfrm>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z="900" spc="-5" dirty="0">
                <a:solidFill>
                  <a:srgbClr val="888888"/>
                </a:solidFill>
                <a:latin typeface="Trebuchet MS"/>
                <a:cs typeface="Trebuchet MS"/>
              </a:rPr>
              <a:t>4</a:t>
            </a:fld>
            <a:endParaRPr sz="900">
              <a:latin typeface="Trebuchet MS"/>
              <a:cs typeface="Trebuchet MS"/>
            </a:endParaRPr>
          </a:p>
        </p:txBody>
      </p:sp>
      <p:sp>
        <p:nvSpPr>
          <p:cNvPr id="3" name="object 3"/>
          <p:cNvSpPr txBox="1"/>
          <p:nvPr/>
        </p:nvSpPr>
        <p:spPr>
          <a:xfrm>
            <a:off x="1027745" y="1828800"/>
            <a:ext cx="10836783" cy="3933128"/>
          </a:xfrm>
          <a:prstGeom prst="rect">
            <a:avLst/>
          </a:prstGeom>
        </p:spPr>
        <p:txBody>
          <a:bodyPr vert="horz" wrap="square" lIns="0" tIns="54610" rIns="0" bIns="0" rtlCol="0">
            <a:spAutoFit/>
          </a:bodyPr>
          <a:lstStyle/>
          <a:p>
            <a:pPr marL="354965" marR="5080" indent="-342900" algn="just">
              <a:lnSpc>
                <a:spcPct val="150000"/>
              </a:lnSpc>
              <a:spcBef>
                <a:spcPts val="430"/>
              </a:spcBef>
              <a:buSzPct val="96428"/>
              <a:buFont typeface="Wingdings" panose="05000000000000000000" pitchFamily="2" charset="2"/>
              <a:buChar char="q"/>
              <a:tabLst>
                <a:tab pos="295910" algn="l"/>
                <a:tab pos="7382509" algn="l"/>
              </a:tabLst>
            </a:pPr>
            <a:r>
              <a:rPr lang="en-US" sz="2400" dirty="0">
                <a:latin typeface="Times New Roman" panose="02020603050405020304" pitchFamily="18" charset="0"/>
                <a:cs typeface="Times New Roman" pitchFamily="18" charset="0"/>
              </a:rPr>
              <a:t>The teacher’s assessment of students provides the basis for assigning a grade for the course. The grade is </a:t>
            </a:r>
            <a:r>
              <a:rPr lang="en-US" sz="2400" dirty="0">
                <a:solidFill>
                  <a:srgbClr val="FF0000"/>
                </a:solidFill>
                <a:latin typeface="Times New Roman" pitchFamily="18" charset="0"/>
                <a:cs typeface="Times New Roman" pitchFamily="18" charset="0"/>
              </a:rPr>
              <a:t>a symbol reflecting the achievement of students in that course</a:t>
            </a:r>
            <a:r>
              <a:rPr lang="en-US" sz="2400" dirty="0">
                <a:latin typeface="Times New Roman" pitchFamily="18" charset="0"/>
                <a:cs typeface="Times New Roman" pitchFamily="18" charset="0"/>
              </a:rPr>
              <a:t>. In addition to grading the course as a whole, grades are given for individual assignments, quizzes, tests, and other learning activities completed by students throughout the course. This discussion </a:t>
            </a:r>
            <a:r>
              <a:rPr lang="en-US" sz="2400" u="sng" dirty="0">
                <a:latin typeface="Times New Roman" pitchFamily="18" charset="0"/>
                <a:cs typeface="Times New Roman" pitchFamily="18" charset="0"/>
              </a:rPr>
              <a:t>examines the uses </a:t>
            </a:r>
            <a:r>
              <a:rPr lang="en-US" sz="2400" dirty="0">
                <a:latin typeface="Times New Roman" pitchFamily="18" charset="0"/>
                <a:cs typeface="Times New Roman" pitchFamily="18" charset="0"/>
              </a:rPr>
              <a:t>of grades in nursing programs, </a:t>
            </a:r>
            <a:r>
              <a:rPr lang="en-US" sz="2400" u="sng" dirty="0">
                <a:latin typeface="Times New Roman" pitchFamily="18" charset="0"/>
                <a:cs typeface="Times New Roman" pitchFamily="18" charset="0"/>
              </a:rPr>
              <a:t>problems with grading</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grading frameworks</a:t>
            </a:r>
            <a:r>
              <a:rPr lang="en-US" sz="2400" dirty="0">
                <a:latin typeface="Times New Roman" pitchFamily="18" charset="0"/>
                <a:cs typeface="Times New Roman" pitchFamily="18" charset="0"/>
              </a:rPr>
              <a:t>, and </a:t>
            </a:r>
            <a:r>
              <a:rPr lang="en-US" sz="2400" u="sng" dirty="0">
                <a:latin typeface="Times New Roman" pitchFamily="18" charset="0"/>
                <a:cs typeface="Times New Roman" pitchFamily="18" charset="0"/>
              </a:rPr>
              <a:t>how to compute </a:t>
            </a:r>
            <a:r>
              <a:rPr lang="en-US" sz="2400" dirty="0">
                <a:latin typeface="Times New Roman" pitchFamily="18" charset="0"/>
                <a:cs typeface="Times New Roman" pitchFamily="18" charset="0"/>
              </a:rPr>
              <a:t>grades for nursing courses (</a:t>
            </a:r>
            <a:r>
              <a:rPr lang="en-US" sz="2400" dirty="0" err="1">
                <a:solidFill>
                  <a:srgbClr val="222222"/>
                </a:solidFill>
                <a:latin typeface="Times New Roman" panose="02020603050405020304" pitchFamily="18" charset="0"/>
                <a:cs typeface="Times New Roman" panose="02020603050405020304" pitchFamily="18" charset="0"/>
              </a:rPr>
              <a:t>Oermann&amp;Gaberson</a:t>
            </a:r>
            <a:r>
              <a:rPr lang="en-US" sz="2400" dirty="0">
                <a:solidFill>
                  <a:srgbClr val="222222"/>
                </a:solidFill>
                <a:latin typeface="Times New Roman" panose="02020603050405020304" pitchFamily="18" charset="0"/>
                <a:cs typeface="Times New Roman" panose="02020603050405020304" pitchFamily="18" charset="0"/>
              </a:rPr>
              <a:t> 2021)</a:t>
            </a:r>
            <a:r>
              <a:rPr lang="en-US" sz="2400" dirty="0">
                <a:latin typeface="Times New Roman" pitchFamily="18" charset="0"/>
                <a:cs typeface="Times New Roman" pitchFamily="18"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40</a:t>
            </a:fld>
            <a:endParaRPr spc="-5" dirty="0"/>
          </a:p>
        </p:txBody>
      </p:sp>
      <p:sp>
        <p:nvSpPr>
          <p:cNvPr id="2" name="object 2"/>
          <p:cNvSpPr txBox="1">
            <a:spLocks noGrp="1"/>
          </p:cNvSpPr>
          <p:nvPr>
            <p:ph type="title"/>
          </p:nvPr>
        </p:nvSpPr>
        <p:spPr>
          <a:xfrm>
            <a:off x="584199" y="152400"/>
            <a:ext cx="10972800" cy="689291"/>
          </a:xfrm>
          <a:prstGeom prst="rect">
            <a:avLst/>
          </a:prstGeom>
        </p:spPr>
        <p:txBody>
          <a:bodyPr vert="horz" wrap="square" lIns="0" tIns="12065" rIns="0" bIns="0" rtlCol="0">
            <a:spAutoFit/>
          </a:bodyPr>
          <a:lstStyle/>
          <a:p>
            <a:pPr marL="12700" algn="ctr">
              <a:lnSpc>
                <a:spcPct val="100000"/>
              </a:lnSpc>
              <a:spcBef>
                <a:spcPts val="95"/>
              </a:spcBef>
            </a:pPr>
            <a:r>
              <a:rPr lang="en-US" sz="4400" spc="-110" dirty="0">
                <a:solidFill>
                  <a:srgbClr val="FF0000"/>
                </a:solidFill>
                <a:latin typeface="Times New Roman" pitchFamily="18" charset="0"/>
                <a:cs typeface="Times New Roman" pitchFamily="18" charset="0"/>
              </a:rPr>
              <a:t>Selecting</a:t>
            </a:r>
            <a:r>
              <a:rPr lang="en-US" sz="4400" spc="-100"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a</a:t>
            </a:r>
            <a:r>
              <a:rPr lang="en-US" sz="4400" spc="-65" dirty="0">
                <a:solidFill>
                  <a:srgbClr val="FF0000"/>
                </a:solidFill>
                <a:latin typeface="Times New Roman" pitchFamily="18" charset="0"/>
                <a:cs typeface="Times New Roman" pitchFamily="18" charset="0"/>
              </a:rPr>
              <a:t> </a:t>
            </a:r>
            <a:r>
              <a:rPr lang="en-US" sz="4400" spc="-114" dirty="0">
                <a:solidFill>
                  <a:srgbClr val="FF0000"/>
                </a:solidFill>
                <a:latin typeface="Times New Roman" pitchFamily="18" charset="0"/>
                <a:cs typeface="Times New Roman" pitchFamily="18" charset="0"/>
              </a:rPr>
              <a:t>grading</a:t>
            </a:r>
            <a:r>
              <a:rPr lang="en-US" sz="4400" spc="-105" dirty="0">
                <a:solidFill>
                  <a:srgbClr val="FF0000"/>
                </a:solidFill>
                <a:latin typeface="Times New Roman" pitchFamily="18" charset="0"/>
                <a:cs typeface="Times New Roman" pitchFamily="18" charset="0"/>
              </a:rPr>
              <a:t> </a:t>
            </a:r>
            <a:r>
              <a:rPr lang="en-US" sz="4400" spc="-120" dirty="0">
                <a:solidFill>
                  <a:srgbClr val="FF0000"/>
                </a:solidFill>
                <a:latin typeface="Times New Roman" pitchFamily="18" charset="0"/>
                <a:cs typeface="Times New Roman" pitchFamily="18" charset="0"/>
              </a:rPr>
              <a:t>framework cont.,</a:t>
            </a:r>
            <a:endParaRPr sz="2800" dirty="0">
              <a:latin typeface="Times New Roman"/>
              <a:cs typeface="Times New Roman"/>
            </a:endParaRPr>
          </a:p>
        </p:txBody>
      </p:sp>
      <p:sp>
        <p:nvSpPr>
          <p:cNvPr id="3" name="object 3"/>
          <p:cNvSpPr txBox="1"/>
          <p:nvPr/>
        </p:nvSpPr>
        <p:spPr>
          <a:xfrm>
            <a:off x="916939" y="1219200"/>
            <a:ext cx="10307320" cy="4211089"/>
          </a:xfrm>
          <a:prstGeom prst="rect">
            <a:avLst/>
          </a:prstGeom>
        </p:spPr>
        <p:txBody>
          <a:bodyPr vert="horz" wrap="square" lIns="0" tIns="98425" rIns="0" bIns="0" rtlCol="0">
            <a:spAutoFit/>
          </a:bodyPr>
          <a:lstStyle/>
          <a:p>
            <a:pPr marL="12700" algn="just">
              <a:lnSpc>
                <a:spcPct val="100000"/>
              </a:lnSpc>
              <a:spcBef>
                <a:spcPts val="775"/>
              </a:spcBef>
            </a:pPr>
            <a:r>
              <a:rPr sz="2800" b="1" i="1" u="sng" spc="-5" dirty="0">
                <a:solidFill>
                  <a:srgbClr val="0070C0"/>
                </a:solidFill>
                <a:uFill>
                  <a:solidFill>
                    <a:srgbClr val="000000"/>
                  </a:solidFill>
                </a:uFill>
                <a:latin typeface="Times New Roman"/>
                <a:cs typeface="Times New Roman"/>
              </a:rPr>
              <a:t>3)</a:t>
            </a:r>
            <a:r>
              <a:rPr sz="2800" b="1" i="1" u="sng" spc="-10" dirty="0">
                <a:solidFill>
                  <a:srgbClr val="0070C0"/>
                </a:solidFill>
                <a:uFill>
                  <a:solidFill>
                    <a:srgbClr val="000000"/>
                  </a:solidFill>
                </a:uFill>
                <a:latin typeface="Times New Roman"/>
                <a:cs typeface="Times New Roman"/>
              </a:rPr>
              <a:t> </a:t>
            </a:r>
            <a:r>
              <a:rPr sz="2800" b="1" i="1" u="sng" spc="-5" dirty="0">
                <a:solidFill>
                  <a:srgbClr val="0070C0"/>
                </a:solidFill>
                <a:uFill>
                  <a:solidFill>
                    <a:srgbClr val="000000"/>
                  </a:solidFill>
                </a:uFill>
                <a:latin typeface="Times New Roman"/>
                <a:cs typeface="Times New Roman"/>
              </a:rPr>
              <a:t>Self-Referenced Grading</a:t>
            </a:r>
            <a:endParaRPr sz="2800" b="1" u="sng" dirty="0">
              <a:solidFill>
                <a:srgbClr val="0070C0"/>
              </a:solidFill>
              <a:latin typeface="Times New Roman"/>
              <a:cs typeface="Times New Roman"/>
            </a:endParaRPr>
          </a:p>
          <a:p>
            <a:pPr marL="241300" marR="5080" indent="-229235" algn="just">
              <a:lnSpc>
                <a:spcPct val="150000"/>
              </a:lnSpc>
              <a:spcBef>
                <a:spcPts val="1060"/>
              </a:spcBef>
              <a:buFont typeface="Arial MT"/>
              <a:buChar char="•"/>
              <a:tabLst>
                <a:tab pos="927100" algn="l"/>
                <a:tab pos="927735" algn="l"/>
              </a:tabLst>
            </a:pPr>
            <a:r>
              <a:rPr lang="en-US" sz="2400" spc="-10" dirty="0">
                <a:latin typeface="Times New Roman"/>
                <a:cs typeface="Times New Roman"/>
              </a:rPr>
              <a:t>Self-referenced grading is based on standards of growth and change in the student. With this method, grades are assigned by comparing the student’s performance with the teacher’s perceptions of the student’s capabilities</a:t>
            </a:r>
          </a:p>
          <a:p>
            <a:pPr marL="241300" marR="5080" indent="-229235" algn="just">
              <a:lnSpc>
                <a:spcPct val="150000"/>
              </a:lnSpc>
              <a:spcBef>
                <a:spcPts val="1060"/>
              </a:spcBef>
              <a:buFont typeface="Arial MT"/>
              <a:buChar char="•"/>
              <a:tabLst>
                <a:tab pos="927100" algn="l"/>
                <a:tab pos="927735" algn="l"/>
              </a:tabLst>
            </a:pPr>
            <a:r>
              <a:rPr lang="en-US" sz="2400" dirty="0">
                <a:latin typeface="Times New Roman"/>
                <a:cs typeface="Times New Roman"/>
              </a:rPr>
              <a:t>Did the student achieve at a higher level than deemed capable regardless of the knowledge and competencies acquired? </a:t>
            </a:r>
          </a:p>
          <a:p>
            <a:pPr marL="241300" marR="5080" indent="-229235" algn="just">
              <a:lnSpc>
                <a:spcPct val="150000"/>
              </a:lnSpc>
              <a:spcBef>
                <a:spcPts val="1060"/>
              </a:spcBef>
              <a:buFont typeface="Arial MT"/>
              <a:buChar char="•"/>
              <a:tabLst>
                <a:tab pos="927100" algn="l"/>
                <a:tab pos="927735" algn="l"/>
              </a:tabLst>
            </a:pPr>
            <a:r>
              <a:rPr lang="en-US" sz="2400" dirty="0">
                <a:latin typeface="Times New Roman"/>
                <a:cs typeface="Times New Roman"/>
              </a:rPr>
              <a:t>Did the student improve performance throughout the course?</a:t>
            </a:r>
            <a:endParaRPr sz="2400" dirty="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41</a:t>
            </a:fld>
            <a:endParaRPr spc="-5" dirty="0"/>
          </a:p>
        </p:txBody>
      </p:sp>
      <p:sp>
        <p:nvSpPr>
          <p:cNvPr id="3" name="object 3"/>
          <p:cNvSpPr txBox="1"/>
          <p:nvPr/>
        </p:nvSpPr>
        <p:spPr>
          <a:xfrm>
            <a:off x="2095500" y="228600"/>
            <a:ext cx="8153399" cy="504625"/>
          </a:xfrm>
          <a:prstGeom prst="rect">
            <a:avLst/>
          </a:prstGeom>
        </p:spPr>
        <p:txBody>
          <a:bodyPr vert="horz" wrap="square" lIns="0" tIns="12065" rIns="0" bIns="0" rtlCol="0">
            <a:spAutoFit/>
          </a:bodyPr>
          <a:lstStyle/>
          <a:p>
            <a:pPr marL="12065" algn="ctr">
              <a:lnSpc>
                <a:spcPct val="100000"/>
              </a:lnSpc>
              <a:spcBef>
                <a:spcPts val="95"/>
              </a:spcBef>
              <a:tabLst>
                <a:tab pos="241935" algn="l"/>
              </a:tabLst>
            </a:pPr>
            <a:r>
              <a:rPr sz="3200" b="1" i="1" u="sng" spc="-5" dirty="0">
                <a:solidFill>
                  <a:srgbClr val="C00000"/>
                </a:solidFill>
                <a:uFill>
                  <a:solidFill>
                    <a:srgbClr val="000000"/>
                  </a:solidFill>
                </a:uFill>
                <a:latin typeface="Times New Roman"/>
                <a:cs typeface="Times New Roman"/>
              </a:rPr>
              <a:t>Comparison</a:t>
            </a:r>
            <a:r>
              <a:rPr sz="3200" b="1" i="1" u="sng" spc="-20" dirty="0">
                <a:solidFill>
                  <a:srgbClr val="C00000"/>
                </a:solidFill>
                <a:uFill>
                  <a:solidFill>
                    <a:srgbClr val="000000"/>
                  </a:solidFill>
                </a:uFill>
                <a:latin typeface="Times New Roman"/>
                <a:cs typeface="Times New Roman"/>
              </a:rPr>
              <a:t> </a:t>
            </a:r>
            <a:r>
              <a:rPr sz="3200" b="1" i="1" u="sng" spc="-5" dirty="0">
                <a:solidFill>
                  <a:srgbClr val="C00000"/>
                </a:solidFill>
                <a:uFill>
                  <a:solidFill>
                    <a:srgbClr val="000000"/>
                  </a:solidFill>
                </a:uFill>
                <a:latin typeface="Times New Roman"/>
                <a:cs typeface="Times New Roman"/>
              </a:rPr>
              <a:t>of</a:t>
            </a:r>
            <a:r>
              <a:rPr sz="3200" b="1" i="1" u="sng" dirty="0">
                <a:solidFill>
                  <a:srgbClr val="C00000"/>
                </a:solidFill>
                <a:uFill>
                  <a:solidFill>
                    <a:srgbClr val="000000"/>
                  </a:solidFill>
                </a:uFill>
                <a:latin typeface="Times New Roman"/>
                <a:cs typeface="Times New Roman"/>
              </a:rPr>
              <a:t> </a:t>
            </a:r>
            <a:r>
              <a:rPr sz="3200" b="1" i="1" u="sng" spc="-5" dirty="0">
                <a:solidFill>
                  <a:srgbClr val="C00000"/>
                </a:solidFill>
                <a:uFill>
                  <a:solidFill>
                    <a:srgbClr val="000000"/>
                  </a:solidFill>
                </a:uFill>
                <a:latin typeface="Times New Roman"/>
                <a:cs typeface="Times New Roman"/>
              </a:rPr>
              <a:t>Grading</a:t>
            </a:r>
            <a:r>
              <a:rPr sz="3200" b="1" i="1" u="sng" spc="-15" dirty="0">
                <a:solidFill>
                  <a:srgbClr val="C00000"/>
                </a:solidFill>
                <a:uFill>
                  <a:solidFill>
                    <a:srgbClr val="000000"/>
                  </a:solidFill>
                </a:uFill>
                <a:latin typeface="Times New Roman"/>
                <a:cs typeface="Times New Roman"/>
              </a:rPr>
              <a:t> </a:t>
            </a:r>
            <a:r>
              <a:rPr sz="3200" b="1" i="1" u="sng" spc="-5" dirty="0">
                <a:solidFill>
                  <a:srgbClr val="C00000"/>
                </a:solidFill>
                <a:uFill>
                  <a:solidFill>
                    <a:srgbClr val="000000"/>
                  </a:solidFill>
                </a:uFill>
                <a:latin typeface="Times New Roman"/>
                <a:cs typeface="Times New Roman"/>
              </a:rPr>
              <a:t>Frameworks</a:t>
            </a:r>
            <a:endParaRPr sz="3200" u="sng" dirty="0">
              <a:solidFill>
                <a:srgbClr val="C00000"/>
              </a:solidFill>
              <a:latin typeface="Times New Roman"/>
              <a:cs typeface="Times New Roman"/>
            </a:endParaRPr>
          </a:p>
        </p:txBody>
      </p:sp>
      <p:pic>
        <p:nvPicPr>
          <p:cNvPr id="4" name="object 4"/>
          <p:cNvPicPr/>
          <p:nvPr/>
        </p:nvPicPr>
        <p:blipFill>
          <a:blip r:embed="rId2" cstate="print"/>
          <a:stretch>
            <a:fillRect/>
          </a:stretch>
        </p:blipFill>
        <p:spPr>
          <a:xfrm>
            <a:off x="0" y="914400"/>
            <a:ext cx="12191999" cy="59436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solidFill>
                  <a:srgbClr val="FF0000"/>
                </a:solidFill>
              </a:rPr>
              <a:t>42</a:t>
            </a:fld>
            <a:endParaRPr spc="-5" dirty="0">
              <a:solidFill>
                <a:srgbClr val="FF0000"/>
              </a:solidFill>
            </a:endParaRPr>
          </a:p>
        </p:txBody>
      </p:sp>
      <p:sp>
        <p:nvSpPr>
          <p:cNvPr id="2" name="object 2"/>
          <p:cNvSpPr txBox="1">
            <a:spLocks noGrp="1"/>
          </p:cNvSpPr>
          <p:nvPr>
            <p:ph type="title"/>
          </p:nvPr>
        </p:nvSpPr>
        <p:spPr>
          <a:xfrm>
            <a:off x="1905000" y="381000"/>
            <a:ext cx="8165465" cy="603885"/>
          </a:xfrm>
          <a:prstGeom prst="rect">
            <a:avLst/>
          </a:prstGeom>
        </p:spPr>
        <p:txBody>
          <a:bodyPr vert="horz" wrap="square" lIns="0" tIns="12065" rIns="0" bIns="0" rtlCol="0">
            <a:spAutoFit/>
          </a:bodyPr>
          <a:lstStyle/>
          <a:p>
            <a:pPr marL="12700" algn="ctr">
              <a:lnSpc>
                <a:spcPct val="100000"/>
              </a:lnSpc>
              <a:spcBef>
                <a:spcPts val="95"/>
              </a:spcBef>
            </a:pPr>
            <a:r>
              <a:rPr lang="en-US" sz="3800" spc="-25" dirty="0">
                <a:solidFill>
                  <a:srgbClr val="FF0000"/>
                </a:solidFill>
                <a:latin typeface="Times New Roman" pitchFamily="18" charset="0"/>
                <a:cs typeface="Times New Roman" pitchFamily="18" charset="0"/>
              </a:rPr>
              <a:t>Grading</a:t>
            </a:r>
            <a:r>
              <a:rPr lang="en-US" sz="3800" spc="190" dirty="0">
                <a:solidFill>
                  <a:srgbClr val="FF0000"/>
                </a:solidFill>
                <a:latin typeface="Times New Roman" pitchFamily="18" charset="0"/>
                <a:cs typeface="Times New Roman" pitchFamily="18" charset="0"/>
              </a:rPr>
              <a:t> </a:t>
            </a:r>
            <a:r>
              <a:rPr lang="en-US" sz="3800" spc="-5" dirty="0">
                <a:solidFill>
                  <a:srgbClr val="FF0000"/>
                </a:solidFill>
                <a:latin typeface="Times New Roman" pitchFamily="18" charset="0"/>
                <a:cs typeface="Times New Roman" pitchFamily="18" charset="0"/>
              </a:rPr>
              <a:t>clinical</a:t>
            </a:r>
            <a:r>
              <a:rPr lang="en-US" sz="3800" spc="175" dirty="0">
                <a:solidFill>
                  <a:srgbClr val="FF0000"/>
                </a:solidFill>
                <a:latin typeface="Times New Roman" pitchFamily="18" charset="0"/>
                <a:cs typeface="Times New Roman" pitchFamily="18" charset="0"/>
              </a:rPr>
              <a:t> </a:t>
            </a:r>
            <a:r>
              <a:rPr lang="en-US" sz="3800" spc="-25" dirty="0">
                <a:solidFill>
                  <a:srgbClr val="FF0000"/>
                </a:solidFill>
                <a:latin typeface="Times New Roman" pitchFamily="18" charset="0"/>
                <a:cs typeface="Times New Roman" pitchFamily="18" charset="0"/>
              </a:rPr>
              <a:t>practice</a:t>
            </a:r>
            <a:endParaRPr lang="en-US" sz="3800" dirty="0">
              <a:solidFill>
                <a:srgbClr val="FF0000"/>
              </a:solidFill>
              <a:latin typeface="Times New Roman" pitchFamily="18" charset="0"/>
              <a:cs typeface="Times New Roman" pitchFamily="18" charset="0"/>
            </a:endParaRPr>
          </a:p>
        </p:txBody>
      </p:sp>
      <p:sp>
        <p:nvSpPr>
          <p:cNvPr id="3" name="object 3"/>
          <p:cNvSpPr txBox="1"/>
          <p:nvPr/>
        </p:nvSpPr>
        <p:spPr>
          <a:xfrm>
            <a:off x="1374393" y="1600200"/>
            <a:ext cx="9554845" cy="4029949"/>
          </a:xfrm>
          <a:prstGeom prst="rect">
            <a:avLst/>
          </a:prstGeom>
        </p:spPr>
        <p:txBody>
          <a:bodyPr vert="horz" wrap="square" lIns="0" tIns="48895" rIns="0" bIns="0" rtlCol="0">
            <a:spAutoFit/>
          </a:bodyPr>
          <a:lstStyle/>
          <a:p>
            <a:pPr marL="12700" marR="462280">
              <a:lnSpc>
                <a:spcPct val="150000"/>
              </a:lnSpc>
              <a:spcBef>
                <a:spcPts val="385"/>
              </a:spcBef>
            </a:pPr>
            <a:r>
              <a:rPr sz="2400" spc="-5" dirty="0">
                <a:latin typeface="Times New Roman" pitchFamily="18" charset="0"/>
                <a:cs typeface="Times New Roman" pitchFamily="18" charset="0"/>
              </a:rPr>
              <a:t>Grad</a:t>
            </a:r>
            <a:r>
              <a:rPr sz="2400" dirty="0">
                <a:latin typeface="Times New Roman" pitchFamily="18" charset="0"/>
                <a:cs typeface="Times New Roman" pitchFamily="18" charset="0"/>
              </a:rPr>
              <a:t>ing</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sys</a:t>
            </a:r>
            <a:r>
              <a:rPr sz="2400" spc="5" dirty="0">
                <a:latin typeface="Times New Roman" pitchFamily="18" charset="0"/>
                <a:cs typeface="Times New Roman" pitchFamily="18" charset="0"/>
              </a:rPr>
              <a:t>t</a:t>
            </a:r>
            <a:r>
              <a:rPr sz="2400" dirty="0">
                <a:latin typeface="Times New Roman" pitchFamily="18" charset="0"/>
                <a:cs typeface="Times New Roman" pitchFamily="18" charset="0"/>
              </a:rPr>
              <a:t>e</a:t>
            </a:r>
            <a:r>
              <a:rPr sz="2400" spc="-20" dirty="0">
                <a:latin typeface="Times New Roman" pitchFamily="18" charset="0"/>
                <a:cs typeface="Times New Roman" pitchFamily="18" charset="0"/>
              </a:rPr>
              <a:t>m</a:t>
            </a:r>
            <a:r>
              <a:rPr sz="2400" dirty="0">
                <a:latin typeface="Times New Roman" pitchFamily="18" charset="0"/>
                <a:cs typeface="Times New Roman" pitchFamily="18" charset="0"/>
              </a:rPr>
              <a:t>s</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for cl</a:t>
            </a:r>
            <a:r>
              <a:rPr sz="2400" spc="5" dirty="0">
                <a:latin typeface="Times New Roman" pitchFamily="18" charset="0"/>
                <a:cs typeface="Times New Roman" pitchFamily="18" charset="0"/>
              </a:rPr>
              <a:t>i</a:t>
            </a:r>
            <a:r>
              <a:rPr sz="2400" dirty="0">
                <a:latin typeface="Times New Roman" pitchFamily="18" charset="0"/>
                <a:cs typeface="Times New Roman" pitchFamily="18" charset="0"/>
              </a:rPr>
              <a:t>nical</a:t>
            </a:r>
            <a:r>
              <a:rPr sz="2400" spc="-50" dirty="0">
                <a:latin typeface="Times New Roman" pitchFamily="18" charset="0"/>
                <a:cs typeface="Times New Roman" pitchFamily="18" charset="0"/>
              </a:rPr>
              <a:t> </a:t>
            </a:r>
            <a:r>
              <a:rPr sz="2400" dirty="0">
                <a:latin typeface="Times New Roman" pitchFamily="18" charset="0"/>
                <a:cs typeface="Times New Roman" pitchFamily="18" charset="0"/>
              </a:rPr>
              <a:t>pract</a:t>
            </a:r>
            <a:r>
              <a:rPr sz="2400" spc="10" dirty="0">
                <a:latin typeface="Times New Roman" pitchFamily="18" charset="0"/>
                <a:cs typeface="Times New Roman" pitchFamily="18" charset="0"/>
              </a:rPr>
              <a:t>i</a:t>
            </a:r>
            <a:r>
              <a:rPr sz="2400" dirty="0">
                <a:latin typeface="Times New Roman" pitchFamily="18" charset="0"/>
                <a:cs typeface="Times New Roman" pitchFamily="18" charset="0"/>
              </a:rPr>
              <a:t>ce</a:t>
            </a:r>
            <a:r>
              <a:rPr sz="2400" spc="-35" dirty="0">
                <a:latin typeface="Times New Roman" pitchFamily="18" charset="0"/>
                <a:cs typeface="Times New Roman" pitchFamily="18" charset="0"/>
              </a:rPr>
              <a:t> </a:t>
            </a:r>
            <a:r>
              <a:rPr sz="2400" spc="-20" dirty="0">
                <a:latin typeface="Times New Roman" pitchFamily="18" charset="0"/>
                <a:cs typeface="Times New Roman" pitchFamily="18" charset="0"/>
              </a:rPr>
              <a:t>m</a:t>
            </a:r>
            <a:r>
              <a:rPr sz="2400" dirty="0">
                <a:latin typeface="Times New Roman" pitchFamily="18" charset="0"/>
                <a:cs typeface="Times New Roman" pitchFamily="18" charset="0"/>
              </a:rPr>
              <a:t>ay in</a:t>
            </a:r>
            <a:r>
              <a:rPr sz="2400" spc="5" dirty="0">
                <a:latin typeface="Times New Roman" pitchFamily="18" charset="0"/>
                <a:cs typeface="Times New Roman" pitchFamily="18" charset="0"/>
              </a:rPr>
              <a:t>c</a:t>
            </a:r>
            <a:r>
              <a:rPr sz="2400" dirty="0">
                <a:latin typeface="Times New Roman" pitchFamily="18" charset="0"/>
                <a:cs typeface="Times New Roman" pitchFamily="18" charset="0"/>
              </a:rPr>
              <a:t>lude</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using</a:t>
            </a:r>
            <a:r>
              <a:rPr sz="2400" spc="-10" dirty="0">
                <a:latin typeface="Times New Roman" pitchFamily="18" charset="0"/>
                <a:cs typeface="Times New Roman" pitchFamily="18" charset="0"/>
              </a:rPr>
              <a:t> </a:t>
            </a:r>
            <a:r>
              <a:rPr sz="2400" dirty="0">
                <a:latin typeface="Times New Roman" pitchFamily="18" charset="0"/>
                <a:cs typeface="Times New Roman" pitchFamily="18" charset="0"/>
              </a:rPr>
              <a:t>le</a:t>
            </a:r>
            <a:r>
              <a:rPr sz="2400" spc="10" dirty="0">
                <a:latin typeface="Times New Roman" pitchFamily="18" charset="0"/>
                <a:cs typeface="Times New Roman" pitchFamily="18" charset="0"/>
              </a:rPr>
              <a:t>t</a:t>
            </a:r>
            <a:r>
              <a:rPr sz="2400" dirty="0">
                <a:latin typeface="Times New Roman" pitchFamily="18" charset="0"/>
                <a:cs typeface="Times New Roman" pitchFamily="18" charset="0"/>
              </a:rPr>
              <a:t>ter</a:t>
            </a:r>
            <a:r>
              <a:rPr sz="2400" spc="-30" dirty="0">
                <a:latin typeface="Times New Roman" pitchFamily="18" charset="0"/>
                <a:cs typeface="Times New Roman" pitchFamily="18" charset="0"/>
              </a:rPr>
              <a:t> </a:t>
            </a:r>
            <a:r>
              <a:rPr sz="2400" dirty="0">
                <a:latin typeface="Times New Roman" pitchFamily="18" charset="0"/>
                <a:cs typeface="Times New Roman" pitchFamily="18" charset="0"/>
              </a:rPr>
              <a:t>grades,</a:t>
            </a:r>
            <a:r>
              <a:rPr sz="2400" spc="-155" dirty="0">
                <a:latin typeface="Times New Roman" pitchFamily="18" charset="0"/>
                <a:cs typeface="Times New Roman" pitchFamily="18" charset="0"/>
              </a:rPr>
              <a:t> </a:t>
            </a:r>
            <a:r>
              <a:rPr sz="2400" spc="30" dirty="0">
                <a:latin typeface="Times New Roman" pitchFamily="18" charset="0"/>
                <a:cs typeface="Times New Roman" pitchFamily="18" charset="0"/>
              </a:rPr>
              <a:t>A</a:t>
            </a:r>
            <a:r>
              <a:rPr sz="2400" dirty="0">
                <a:latin typeface="Times New Roman" pitchFamily="18" charset="0"/>
                <a:cs typeface="Times New Roman" pitchFamily="18" charset="0"/>
              </a:rPr>
              <a:t>-</a:t>
            </a:r>
            <a:r>
              <a:rPr sz="2400" spc="-5" dirty="0">
                <a:latin typeface="Times New Roman" pitchFamily="18" charset="0"/>
                <a:cs typeface="Times New Roman" pitchFamily="18" charset="0"/>
              </a:rPr>
              <a:t>F;  </a:t>
            </a:r>
            <a:r>
              <a:rPr sz="2400" dirty="0">
                <a:latin typeface="Times New Roman" pitchFamily="18" charset="0"/>
                <a:cs typeface="Times New Roman" pitchFamily="18" charset="0"/>
              </a:rPr>
              <a:t>integers </a:t>
            </a:r>
            <a:r>
              <a:rPr sz="2400" spc="-5" dirty="0">
                <a:latin typeface="Times New Roman" pitchFamily="18" charset="0"/>
                <a:cs typeface="Times New Roman" pitchFamily="18" charset="0"/>
              </a:rPr>
              <a:t>5-1; </a:t>
            </a:r>
            <a:r>
              <a:rPr sz="2400" dirty="0">
                <a:latin typeface="Times New Roman" pitchFamily="18" charset="0"/>
                <a:cs typeface="Times New Roman" pitchFamily="18" charset="0"/>
              </a:rPr>
              <a:t>percentage, and </a:t>
            </a:r>
            <a:r>
              <a:rPr sz="2400" spc="-5" dirty="0">
                <a:latin typeface="Times New Roman" pitchFamily="18" charset="0"/>
                <a:cs typeface="Times New Roman" pitchFamily="18" charset="0"/>
              </a:rPr>
              <a:t>two-dimensional </a:t>
            </a:r>
            <a:r>
              <a:rPr sz="2400" dirty="0">
                <a:latin typeface="Times New Roman" pitchFamily="18" charset="0"/>
                <a:cs typeface="Times New Roman" pitchFamily="18" charset="0"/>
              </a:rPr>
              <a:t>(pass-fail, </a:t>
            </a:r>
            <a:r>
              <a:rPr sz="2400" spc="-5" dirty="0">
                <a:latin typeface="Times New Roman" pitchFamily="18" charset="0"/>
                <a:cs typeface="Times New Roman" pitchFamily="18" charset="0"/>
              </a:rPr>
              <a:t>satisfactory- </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unsatisfactory,</a:t>
            </a:r>
            <a:r>
              <a:rPr sz="2400" spc="-45" dirty="0">
                <a:latin typeface="Times New Roman" pitchFamily="18" charset="0"/>
                <a:cs typeface="Times New Roman" pitchFamily="18" charset="0"/>
              </a:rPr>
              <a:t> </a:t>
            </a:r>
            <a:r>
              <a:rPr sz="2400" spc="-5" dirty="0">
                <a:latin typeface="Times New Roman" pitchFamily="18" charset="0"/>
                <a:cs typeface="Times New Roman" pitchFamily="18" charset="0"/>
              </a:rPr>
              <a:t>met–not</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met).</a:t>
            </a:r>
            <a:endParaRPr sz="2850" dirty="0">
              <a:latin typeface="Times New Roman" pitchFamily="18" charset="0"/>
              <a:cs typeface="Times New Roman" pitchFamily="18" charset="0"/>
            </a:endParaRPr>
          </a:p>
          <a:p>
            <a:pPr marL="469900" indent="-457200">
              <a:lnSpc>
                <a:spcPct val="150000"/>
              </a:lnSpc>
              <a:buFont typeface="Arial MT"/>
              <a:buChar char="•"/>
              <a:tabLst>
                <a:tab pos="469265" algn="l"/>
                <a:tab pos="469900" algn="l"/>
              </a:tabLst>
            </a:pPr>
            <a:r>
              <a:rPr sz="2400" b="1" i="1" spc="-30" dirty="0">
                <a:solidFill>
                  <a:srgbClr val="0070C0"/>
                </a:solidFill>
                <a:latin typeface="Times New Roman" pitchFamily="18" charset="0"/>
                <a:cs typeface="Times New Roman" pitchFamily="18" charset="0"/>
              </a:rPr>
              <a:t>Two</a:t>
            </a:r>
            <a:r>
              <a:rPr sz="2400" b="1" i="1" spc="-5" dirty="0">
                <a:solidFill>
                  <a:srgbClr val="0070C0"/>
                </a:solidFill>
                <a:latin typeface="Times New Roman" pitchFamily="18" charset="0"/>
                <a:cs typeface="Times New Roman" pitchFamily="18" charset="0"/>
              </a:rPr>
              <a:t> </a:t>
            </a:r>
            <a:r>
              <a:rPr sz="2400" b="1" i="1" dirty="0">
                <a:solidFill>
                  <a:srgbClr val="0070C0"/>
                </a:solidFill>
                <a:latin typeface="Times New Roman" pitchFamily="18" charset="0"/>
                <a:cs typeface="Times New Roman" pitchFamily="18" charset="0"/>
              </a:rPr>
              <a:t>criteria</a:t>
            </a:r>
            <a:r>
              <a:rPr sz="2400" b="1" i="1" spc="-40" dirty="0">
                <a:solidFill>
                  <a:srgbClr val="0070C0"/>
                </a:solidFill>
                <a:latin typeface="Times New Roman" pitchFamily="18" charset="0"/>
                <a:cs typeface="Times New Roman" pitchFamily="18" charset="0"/>
              </a:rPr>
              <a:t> </a:t>
            </a:r>
            <a:r>
              <a:rPr sz="2400" b="1" i="1" dirty="0">
                <a:solidFill>
                  <a:srgbClr val="0070C0"/>
                </a:solidFill>
                <a:latin typeface="Times New Roman" pitchFamily="18" charset="0"/>
                <a:cs typeface="Times New Roman" pitchFamily="18" charset="0"/>
              </a:rPr>
              <a:t>to</a:t>
            </a:r>
            <a:r>
              <a:rPr sz="2400" b="1" i="1" spc="-10" dirty="0">
                <a:solidFill>
                  <a:srgbClr val="0070C0"/>
                </a:solidFill>
                <a:latin typeface="Times New Roman" pitchFamily="18" charset="0"/>
                <a:cs typeface="Times New Roman" pitchFamily="18" charset="0"/>
              </a:rPr>
              <a:t> </a:t>
            </a:r>
            <a:r>
              <a:rPr sz="2400" b="1" i="1" dirty="0">
                <a:solidFill>
                  <a:srgbClr val="0070C0"/>
                </a:solidFill>
                <a:latin typeface="Times New Roman" pitchFamily="18" charset="0"/>
                <a:cs typeface="Times New Roman" pitchFamily="18" charset="0"/>
              </a:rPr>
              <a:t>be met</a:t>
            </a:r>
            <a:r>
              <a:rPr sz="2400" b="1" i="1" spc="-40" dirty="0">
                <a:solidFill>
                  <a:srgbClr val="0070C0"/>
                </a:solidFill>
                <a:latin typeface="Times New Roman" pitchFamily="18" charset="0"/>
                <a:cs typeface="Times New Roman" pitchFamily="18" charset="0"/>
              </a:rPr>
              <a:t> </a:t>
            </a:r>
            <a:r>
              <a:rPr sz="2400" b="1" i="1" dirty="0">
                <a:solidFill>
                  <a:srgbClr val="0070C0"/>
                </a:solidFill>
                <a:latin typeface="Times New Roman" pitchFamily="18" charset="0"/>
                <a:cs typeface="Times New Roman" pitchFamily="18" charset="0"/>
              </a:rPr>
              <a:t>in grading</a:t>
            </a:r>
            <a:r>
              <a:rPr sz="2400" b="1" i="1" spc="-5" dirty="0">
                <a:solidFill>
                  <a:srgbClr val="0070C0"/>
                </a:solidFill>
                <a:latin typeface="Times New Roman" pitchFamily="18" charset="0"/>
                <a:cs typeface="Times New Roman" pitchFamily="18" charset="0"/>
              </a:rPr>
              <a:t> system</a:t>
            </a:r>
            <a:r>
              <a:rPr sz="2400" b="1" i="1" spc="-20" dirty="0">
                <a:solidFill>
                  <a:srgbClr val="0070C0"/>
                </a:solidFill>
                <a:latin typeface="Times New Roman" pitchFamily="18" charset="0"/>
                <a:cs typeface="Times New Roman" pitchFamily="18" charset="0"/>
              </a:rPr>
              <a:t> </a:t>
            </a:r>
            <a:r>
              <a:rPr sz="2400" b="1" i="1" dirty="0">
                <a:solidFill>
                  <a:srgbClr val="0070C0"/>
                </a:solidFill>
                <a:latin typeface="Times New Roman" pitchFamily="18" charset="0"/>
                <a:cs typeface="Times New Roman" pitchFamily="18" charset="0"/>
              </a:rPr>
              <a:t>in</a:t>
            </a:r>
            <a:r>
              <a:rPr sz="2400" b="1" i="1" spc="-10" dirty="0">
                <a:solidFill>
                  <a:srgbClr val="0070C0"/>
                </a:solidFill>
                <a:latin typeface="Times New Roman" pitchFamily="18" charset="0"/>
                <a:cs typeface="Times New Roman" pitchFamily="18" charset="0"/>
              </a:rPr>
              <a:t> </a:t>
            </a:r>
            <a:r>
              <a:rPr sz="2400" b="1" i="1" spc="-5" dirty="0">
                <a:solidFill>
                  <a:srgbClr val="0070C0"/>
                </a:solidFill>
                <a:latin typeface="Times New Roman" pitchFamily="18" charset="0"/>
                <a:cs typeface="Times New Roman" pitchFamily="18" charset="0"/>
              </a:rPr>
              <a:t>clinical</a:t>
            </a:r>
            <a:r>
              <a:rPr sz="2400" b="1" i="1" spc="-35" dirty="0">
                <a:solidFill>
                  <a:srgbClr val="0070C0"/>
                </a:solidFill>
                <a:latin typeface="Times New Roman" pitchFamily="18" charset="0"/>
                <a:cs typeface="Times New Roman" pitchFamily="18" charset="0"/>
              </a:rPr>
              <a:t> </a:t>
            </a:r>
            <a:r>
              <a:rPr sz="2400" b="1" i="1" spc="-15" dirty="0">
                <a:solidFill>
                  <a:srgbClr val="0070C0"/>
                </a:solidFill>
                <a:latin typeface="Times New Roman" pitchFamily="18" charset="0"/>
                <a:cs typeface="Times New Roman" pitchFamily="18" charset="0"/>
              </a:rPr>
              <a:t>practice</a:t>
            </a:r>
            <a:r>
              <a:rPr sz="2400" spc="-15" dirty="0">
                <a:solidFill>
                  <a:srgbClr val="0070C0"/>
                </a:solidFill>
                <a:latin typeface="Times New Roman" pitchFamily="18" charset="0"/>
                <a:cs typeface="Times New Roman" pitchFamily="18" charset="0"/>
              </a:rPr>
              <a:t>:</a:t>
            </a:r>
            <a:endParaRPr sz="2400" dirty="0">
              <a:solidFill>
                <a:srgbClr val="0070C0"/>
              </a:solidFill>
              <a:latin typeface="Times New Roman" pitchFamily="18" charset="0"/>
              <a:cs typeface="Times New Roman" pitchFamily="18" charset="0"/>
            </a:endParaRPr>
          </a:p>
          <a:p>
            <a:pPr marL="349250" indent="-337185">
              <a:lnSpc>
                <a:spcPct val="150000"/>
              </a:lnSpc>
              <a:spcBef>
                <a:spcPts val="215"/>
              </a:spcBef>
              <a:buClr>
                <a:srgbClr val="C00000"/>
              </a:buClr>
              <a:buFont typeface="Wingdings"/>
              <a:buChar char=""/>
              <a:tabLst>
                <a:tab pos="349885" algn="l"/>
              </a:tabLst>
            </a:pPr>
            <a:r>
              <a:rPr sz="2400" dirty="0">
                <a:latin typeface="Times New Roman" pitchFamily="18" charset="0"/>
                <a:cs typeface="Times New Roman" pitchFamily="18" charset="0"/>
              </a:rPr>
              <a:t>evaluation</a:t>
            </a:r>
            <a:r>
              <a:rPr sz="2400" spc="-40" dirty="0">
                <a:latin typeface="Times New Roman" pitchFamily="18" charset="0"/>
                <a:cs typeface="Times New Roman" pitchFamily="18" charset="0"/>
              </a:rPr>
              <a:t> </a:t>
            </a:r>
            <a:r>
              <a:rPr sz="2400" spc="-5" dirty="0">
                <a:latin typeface="Times New Roman" pitchFamily="18" charset="0"/>
                <a:cs typeface="Times New Roman" pitchFamily="18" charset="0"/>
              </a:rPr>
              <a:t>methods </a:t>
            </a:r>
            <a:r>
              <a:rPr sz="2400" dirty="0">
                <a:latin typeface="Times New Roman" pitchFamily="18" charset="0"/>
                <a:cs typeface="Times New Roman" pitchFamily="18" charset="0"/>
              </a:rPr>
              <a:t>in collecting</a:t>
            </a:r>
            <a:r>
              <a:rPr sz="2400" spc="-45" dirty="0">
                <a:latin typeface="Times New Roman" pitchFamily="18" charset="0"/>
                <a:cs typeface="Times New Roman" pitchFamily="18" charset="0"/>
              </a:rPr>
              <a:t> </a:t>
            </a:r>
            <a:r>
              <a:rPr sz="2400" dirty="0">
                <a:latin typeface="Times New Roman" pitchFamily="18" charset="0"/>
                <a:cs typeface="Times New Roman" pitchFamily="18" charset="0"/>
              </a:rPr>
              <a:t>data</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(summative</a:t>
            </a:r>
            <a:r>
              <a:rPr sz="2400" dirty="0">
                <a:latin typeface="Times New Roman" pitchFamily="18" charset="0"/>
                <a:cs typeface="Times New Roman" pitchFamily="18" charset="0"/>
              </a:rPr>
              <a:t> evaluation)</a:t>
            </a:r>
          </a:p>
          <a:p>
            <a:pPr marL="241300" marR="5080" indent="-228600">
              <a:lnSpc>
                <a:spcPct val="150000"/>
              </a:lnSpc>
              <a:spcBef>
                <a:spcPts val="570"/>
              </a:spcBef>
              <a:buClr>
                <a:srgbClr val="C00000"/>
              </a:buClr>
              <a:buFont typeface="Wingdings"/>
              <a:buChar char=""/>
              <a:tabLst>
                <a:tab pos="331470" algn="l"/>
              </a:tabLst>
            </a:pPr>
            <a:r>
              <a:rPr sz="2400" spc="-5" dirty="0">
                <a:latin typeface="Times New Roman" pitchFamily="18" charset="0"/>
                <a:cs typeface="Times New Roman" pitchFamily="18" charset="0"/>
              </a:rPr>
              <a:t>understanding</a:t>
            </a:r>
            <a:r>
              <a:rPr sz="2400" spc="-35" dirty="0">
                <a:latin typeface="Times New Roman" pitchFamily="18" charset="0"/>
                <a:cs typeface="Times New Roman" pitchFamily="18" charset="0"/>
              </a:rPr>
              <a:t> </a:t>
            </a:r>
            <a:r>
              <a:rPr sz="2400" dirty="0">
                <a:latin typeface="Times New Roman" pitchFamily="18" charset="0"/>
                <a:cs typeface="Times New Roman" pitchFamily="18" charset="0"/>
              </a:rPr>
              <a:t>of the</a:t>
            </a:r>
            <a:r>
              <a:rPr sz="2400" spc="-5" dirty="0">
                <a:latin typeface="Times New Roman" pitchFamily="18" charset="0"/>
                <a:cs typeface="Times New Roman" pitchFamily="18" charset="0"/>
              </a:rPr>
              <a:t> students</a:t>
            </a:r>
            <a:r>
              <a:rPr sz="2400" spc="-20" dirty="0">
                <a:latin typeface="Times New Roman" pitchFamily="18" charset="0"/>
                <a:cs typeface="Times New Roman" pitchFamily="18" charset="0"/>
              </a:rPr>
              <a:t> </a:t>
            </a:r>
            <a:r>
              <a:rPr sz="2400" dirty="0">
                <a:latin typeface="Times New Roman" pitchFamily="18" charset="0"/>
                <a:cs typeface="Times New Roman" pitchFamily="18" charset="0"/>
              </a:rPr>
              <a:t>on how</a:t>
            </a:r>
            <a:r>
              <a:rPr sz="2400" spc="5" dirty="0">
                <a:latin typeface="Times New Roman" pitchFamily="18" charset="0"/>
                <a:cs typeface="Times New Roman" pitchFamily="18" charset="0"/>
              </a:rPr>
              <a:t> </a:t>
            </a:r>
            <a:r>
              <a:rPr sz="2400" dirty="0">
                <a:latin typeface="Times New Roman" pitchFamily="18" charset="0"/>
                <a:cs typeface="Times New Roman" pitchFamily="18" charset="0"/>
              </a:rPr>
              <a:t>clinical</a:t>
            </a:r>
            <a:r>
              <a:rPr sz="2400" spc="-50" dirty="0">
                <a:latin typeface="Times New Roman" pitchFamily="18" charset="0"/>
                <a:cs typeface="Times New Roman" pitchFamily="18" charset="0"/>
              </a:rPr>
              <a:t> </a:t>
            </a:r>
            <a:r>
              <a:rPr sz="2400" dirty="0">
                <a:latin typeface="Times New Roman" pitchFamily="18" charset="0"/>
                <a:cs typeface="Times New Roman" pitchFamily="18" charset="0"/>
              </a:rPr>
              <a:t>practice</a:t>
            </a:r>
            <a:r>
              <a:rPr sz="2400" spc="-40" dirty="0">
                <a:latin typeface="Times New Roman" pitchFamily="18" charset="0"/>
                <a:cs typeface="Times New Roman" pitchFamily="18" charset="0"/>
              </a:rPr>
              <a:t> </a:t>
            </a:r>
            <a:r>
              <a:rPr sz="2400" spc="-5" dirty="0">
                <a:latin typeface="Times New Roman" pitchFamily="18" charset="0"/>
                <a:cs typeface="Times New Roman" pitchFamily="18" charset="0"/>
              </a:rPr>
              <a:t>maybe</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evaluated</a:t>
            </a:r>
            <a:r>
              <a:rPr sz="2400" spc="-40" dirty="0">
                <a:latin typeface="Times New Roman" pitchFamily="18" charset="0"/>
                <a:cs typeface="Times New Roman" pitchFamily="18" charset="0"/>
              </a:rPr>
              <a:t> </a:t>
            </a:r>
            <a:r>
              <a:rPr sz="2400" dirty="0">
                <a:latin typeface="Times New Roman" pitchFamily="18" charset="0"/>
                <a:cs typeface="Times New Roman" pitchFamily="18" charset="0"/>
              </a:rPr>
              <a:t>and </a:t>
            </a:r>
            <a:r>
              <a:rPr sz="2400" spc="-585" dirty="0">
                <a:latin typeface="Times New Roman" pitchFamily="18" charset="0"/>
                <a:cs typeface="Times New Roman" pitchFamily="18" charset="0"/>
              </a:rPr>
              <a:t> </a:t>
            </a:r>
            <a:r>
              <a:rPr sz="2400" dirty="0">
                <a:latin typeface="Times New Roman" pitchFamily="18" charset="0"/>
                <a:cs typeface="Times New Roman" pitchFamily="18" charset="0"/>
              </a:rPr>
              <a:t>graded</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(grading</a:t>
            </a:r>
            <a:r>
              <a:rPr sz="2400" spc="-20" dirty="0">
                <a:latin typeface="Times New Roman" pitchFamily="18" charset="0"/>
                <a:cs typeface="Times New Roman" pitchFamily="18" charset="0"/>
              </a:rPr>
              <a:t> </a:t>
            </a:r>
            <a:r>
              <a:rPr sz="2400" spc="-5" dirty="0">
                <a:latin typeface="Times New Roman" pitchFamily="18" charset="0"/>
                <a:cs typeface="Times New Roman" pitchFamily="18" charset="0"/>
              </a:rPr>
              <a:t>framework)</a:t>
            </a:r>
            <a:endParaRPr sz="24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solidFill>
                  <a:srgbClr val="FF0000"/>
                </a:solidFill>
              </a:rPr>
              <a:t>43</a:t>
            </a:fld>
            <a:endParaRPr spc="-5" dirty="0">
              <a:solidFill>
                <a:srgbClr val="FF0000"/>
              </a:solidFill>
            </a:endParaRPr>
          </a:p>
        </p:txBody>
      </p:sp>
      <p:sp>
        <p:nvSpPr>
          <p:cNvPr id="2" name="object 2"/>
          <p:cNvSpPr txBox="1">
            <a:spLocks noGrp="1"/>
          </p:cNvSpPr>
          <p:nvPr>
            <p:ph type="title"/>
          </p:nvPr>
        </p:nvSpPr>
        <p:spPr>
          <a:xfrm>
            <a:off x="1219200" y="304800"/>
            <a:ext cx="9716770" cy="603885"/>
          </a:xfrm>
          <a:prstGeom prst="rect">
            <a:avLst/>
          </a:prstGeom>
        </p:spPr>
        <p:txBody>
          <a:bodyPr vert="horz" wrap="square" lIns="0" tIns="12065" rIns="0" bIns="0" rtlCol="0">
            <a:spAutoFit/>
          </a:bodyPr>
          <a:lstStyle/>
          <a:p>
            <a:pPr marL="12700" algn="ctr">
              <a:lnSpc>
                <a:spcPct val="100000"/>
              </a:lnSpc>
              <a:spcBef>
                <a:spcPts val="95"/>
              </a:spcBef>
            </a:pPr>
            <a:r>
              <a:rPr lang="en-US" sz="3800" spc="-25" dirty="0">
                <a:solidFill>
                  <a:srgbClr val="FF0000"/>
                </a:solidFill>
                <a:latin typeface="Times New Roman" pitchFamily="18" charset="0"/>
                <a:cs typeface="Times New Roman" pitchFamily="18" charset="0"/>
              </a:rPr>
              <a:t>Grading</a:t>
            </a:r>
            <a:r>
              <a:rPr lang="en-US" sz="3800" spc="195" dirty="0">
                <a:solidFill>
                  <a:srgbClr val="FF0000"/>
                </a:solidFill>
                <a:latin typeface="Times New Roman" pitchFamily="18" charset="0"/>
                <a:cs typeface="Times New Roman" pitchFamily="18" charset="0"/>
              </a:rPr>
              <a:t> </a:t>
            </a:r>
            <a:r>
              <a:rPr lang="en-US" sz="3800" spc="-5" dirty="0">
                <a:solidFill>
                  <a:srgbClr val="FF0000"/>
                </a:solidFill>
                <a:latin typeface="Times New Roman" pitchFamily="18" charset="0"/>
                <a:cs typeface="Times New Roman" pitchFamily="18" charset="0"/>
              </a:rPr>
              <a:t>clinical</a:t>
            </a:r>
            <a:r>
              <a:rPr lang="en-US" sz="3800" spc="180" dirty="0">
                <a:solidFill>
                  <a:srgbClr val="FF0000"/>
                </a:solidFill>
                <a:latin typeface="Times New Roman" pitchFamily="18" charset="0"/>
                <a:cs typeface="Times New Roman" pitchFamily="18" charset="0"/>
              </a:rPr>
              <a:t> </a:t>
            </a:r>
            <a:r>
              <a:rPr lang="en-US" sz="3800" spc="-25" dirty="0">
                <a:solidFill>
                  <a:srgbClr val="FF0000"/>
                </a:solidFill>
                <a:latin typeface="Times New Roman" pitchFamily="18" charset="0"/>
                <a:cs typeface="Times New Roman" pitchFamily="18" charset="0"/>
              </a:rPr>
              <a:t>practice</a:t>
            </a:r>
            <a:r>
              <a:rPr lang="en-US" sz="3800" spc="265" dirty="0">
                <a:solidFill>
                  <a:srgbClr val="FF0000"/>
                </a:solidFill>
                <a:latin typeface="Times New Roman" pitchFamily="18" charset="0"/>
                <a:cs typeface="Times New Roman" pitchFamily="18" charset="0"/>
              </a:rPr>
              <a:t> </a:t>
            </a:r>
            <a:r>
              <a:rPr lang="en-US" sz="3600" i="1" u="none" spc="70" dirty="0">
                <a:solidFill>
                  <a:srgbClr val="FF0000"/>
                </a:solidFill>
                <a:latin typeface="Times New Roman" pitchFamily="18" charset="0"/>
                <a:cs typeface="Times New Roman" pitchFamily="18" charset="0"/>
              </a:rPr>
              <a:t>cont.</a:t>
            </a:r>
            <a:endParaRPr lang="en-US" sz="3600" dirty="0">
              <a:solidFill>
                <a:srgbClr val="FF0000"/>
              </a:solidFill>
              <a:latin typeface="Times New Roman" pitchFamily="18" charset="0"/>
              <a:cs typeface="Times New Roman" pitchFamily="18" charset="0"/>
            </a:endParaRPr>
          </a:p>
        </p:txBody>
      </p:sp>
      <p:sp>
        <p:nvSpPr>
          <p:cNvPr id="3" name="object 3"/>
          <p:cNvSpPr txBox="1"/>
          <p:nvPr/>
        </p:nvSpPr>
        <p:spPr>
          <a:xfrm>
            <a:off x="916938" y="1066800"/>
            <a:ext cx="10894061" cy="3722173"/>
          </a:xfrm>
          <a:prstGeom prst="rect">
            <a:avLst/>
          </a:prstGeom>
        </p:spPr>
        <p:txBody>
          <a:bodyPr vert="horz" wrap="square" lIns="0" tIns="13335" rIns="0" bIns="0" rtlCol="0">
            <a:spAutoFit/>
          </a:bodyPr>
          <a:lstStyle/>
          <a:p>
            <a:pPr marL="241300" indent="-229235" algn="ctr">
              <a:lnSpc>
                <a:spcPct val="150000"/>
              </a:lnSpc>
              <a:spcBef>
                <a:spcPts val="105"/>
              </a:spcBef>
              <a:buFont typeface="Arial MT"/>
              <a:buChar char="•"/>
              <a:tabLst>
                <a:tab pos="241935" algn="l"/>
              </a:tabLst>
            </a:pPr>
            <a:r>
              <a:rPr sz="2600" b="1" i="1" u="sng" dirty="0">
                <a:solidFill>
                  <a:srgbClr val="0070C0"/>
                </a:solidFill>
                <a:uFill>
                  <a:solidFill>
                    <a:srgbClr val="000000"/>
                  </a:solidFill>
                </a:uFill>
                <a:latin typeface="Times New Roman"/>
                <a:cs typeface="Times New Roman"/>
              </a:rPr>
              <a:t>Categories</a:t>
            </a:r>
            <a:r>
              <a:rPr sz="2600" b="1" i="1" u="sng" spc="-25" dirty="0">
                <a:solidFill>
                  <a:srgbClr val="0070C0"/>
                </a:solidFill>
                <a:uFill>
                  <a:solidFill>
                    <a:srgbClr val="000000"/>
                  </a:solidFill>
                </a:uFill>
                <a:latin typeface="Times New Roman"/>
                <a:cs typeface="Times New Roman"/>
              </a:rPr>
              <a:t> </a:t>
            </a:r>
            <a:r>
              <a:rPr sz="2600" b="1" i="1" u="sng" dirty="0">
                <a:solidFill>
                  <a:srgbClr val="0070C0"/>
                </a:solidFill>
                <a:uFill>
                  <a:solidFill>
                    <a:srgbClr val="000000"/>
                  </a:solidFill>
                </a:uFill>
                <a:latin typeface="Times New Roman"/>
                <a:cs typeface="Times New Roman"/>
              </a:rPr>
              <a:t>for grading</a:t>
            </a:r>
            <a:r>
              <a:rPr sz="2600" b="1" i="1" u="sng" spc="-20" dirty="0">
                <a:solidFill>
                  <a:srgbClr val="0070C0"/>
                </a:solidFill>
                <a:uFill>
                  <a:solidFill>
                    <a:srgbClr val="000000"/>
                  </a:solidFill>
                </a:uFill>
                <a:latin typeface="Times New Roman"/>
                <a:cs typeface="Times New Roman"/>
              </a:rPr>
              <a:t> </a:t>
            </a:r>
            <a:r>
              <a:rPr sz="2600" b="1" i="1" u="sng" spc="-5" dirty="0">
                <a:solidFill>
                  <a:srgbClr val="0070C0"/>
                </a:solidFill>
                <a:uFill>
                  <a:solidFill>
                    <a:srgbClr val="000000"/>
                  </a:solidFill>
                </a:uFill>
                <a:latin typeface="Times New Roman"/>
                <a:cs typeface="Times New Roman"/>
              </a:rPr>
              <a:t>clinical</a:t>
            </a:r>
            <a:r>
              <a:rPr sz="2600" b="1" i="1" u="sng" spc="5" dirty="0">
                <a:solidFill>
                  <a:srgbClr val="0070C0"/>
                </a:solidFill>
                <a:uFill>
                  <a:solidFill>
                    <a:srgbClr val="000000"/>
                  </a:solidFill>
                </a:uFill>
                <a:latin typeface="Times New Roman"/>
                <a:cs typeface="Times New Roman"/>
              </a:rPr>
              <a:t> </a:t>
            </a:r>
            <a:r>
              <a:rPr sz="2600" b="1" i="1" u="sng" spc="-5" dirty="0">
                <a:solidFill>
                  <a:srgbClr val="0070C0"/>
                </a:solidFill>
                <a:uFill>
                  <a:solidFill>
                    <a:srgbClr val="000000"/>
                  </a:solidFill>
                </a:uFill>
                <a:latin typeface="Times New Roman"/>
                <a:cs typeface="Times New Roman"/>
              </a:rPr>
              <a:t>practice</a:t>
            </a:r>
            <a:endParaRPr sz="3350" dirty="0">
              <a:latin typeface="Times New Roman"/>
              <a:cs typeface="Times New Roman"/>
            </a:endParaRPr>
          </a:p>
          <a:p>
            <a:pPr marL="275590" indent="-263525">
              <a:spcBef>
                <a:spcPts val="5"/>
              </a:spcBef>
              <a:buSzPct val="96153"/>
              <a:buFont typeface="Wingdings"/>
              <a:buChar char=""/>
              <a:tabLst>
                <a:tab pos="276225" algn="l"/>
              </a:tabLst>
            </a:pPr>
            <a:r>
              <a:rPr sz="2600" b="1" i="1" u="sng" dirty="0">
                <a:uFill>
                  <a:solidFill>
                    <a:srgbClr val="000000"/>
                  </a:solidFill>
                </a:uFill>
                <a:latin typeface="Times New Roman"/>
                <a:cs typeface="Times New Roman"/>
              </a:rPr>
              <a:t>Pass-Fail</a:t>
            </a:r>
            <a:r>
              <a:rPr sz="2600" b="1" i="1" u="sng" spc="-55" dirty="0">
                <a:uFill>
                  <a:solidFill>
                    <a:srgbClr val="000000"/>
                  </a:solidFill>
                </a:uFill>
                <a:latin typeface="Times New Roman"/>
                <a:cs typeface="Times New Roman"/>
              </a:rPr>
              <a:t> </a:t>
            </a:r>
            <a:r>
              <a:rPr sz="2600" b="1" i="1" u="sng" dirty="0">
                <a:uFill>
                  <a:solidFill>
                    <a:srgbClr val="000000"/>
                  </a:solidFill>
                </a:uFill>
                <a:latin typeface="Times New Roman"/>
                <a:cs typeface="Times New Roman"/>
              </a:rPr>
              <a:t>(two-dimensional)</a:t>
            </a:r>
            <a:endParaRPr sz="2600" u="sng" dirty="0">
              <a:latin typeface="Times New Roman"/>
              <a:cs typeface="Times New Roman"/>
            </a:endParaRPr>
          </a:p>
          <a:p>
            <a:pPr marL="12065">
              <a:spcBef>
                <a:spcPts val="370"/>
              </a:spcBef>
              <a:tabLst>
                <a:tab pos="927100" algn="l"/>
                <a:tab pos="927735" algn="l"/>
              </a:tabLst>
            </a:pPr>
            <a:r>
              <a:rPr sz="2600" dirty="0">
                <a:latin typeface="Times New Roman"/>
                <a:cs typeface="Times New Roman"/>
              </a:rPr>
              <a:t>Requires</a:t>
            </a:r>
            <a:r>
              <a:rPr sz="2600" spc="-35" dirty="0">
                <a:latin typeface="Times New Roman"/>
                <a:cs typeface="Times New Roman"/>
              </a:rPr>
              <a:t> </a:t>
            </a:r>
            <a:r>
              <a:rPr sz="2600" dirty="0">
                <a:latin typeface="Times New Roman"/>
                <a:cs typeface="Times New Roman"/>
              </a:rPr>
              <a:t>only</a:t>
            </a:r>
            <a:r>
              <a:rPr sz="2600" spc="-20" dirty="0">
                <a:latin typeface="Times New Roman"/>
                <a:cs typeface="Times New Roman"/>
              </a:rPr>
              <a:t> </a:t>
            </a:r>
            <a:r>
              <a:rPr sz="2600" dirty="0">
                <a:latin typeface="Times New Roman"/>
                <a:cs typeface="Times New Roman"/>
              </a:rPr>
              <a:t>two</a:t>
            </a:r>
            <a:r>
              <a:rPr sz="2600" spc="-15" dirty="0">
                <a:latin typeface="Times New Roman"/>
                <a:cs typeface="Times New Roman"/>
              </a:rPr>
              <a:t> </a:t>
            </a:r>
            <a:r>
              <a:rPr sz="2600" dirty="0">
                <a:latin typeface="Times New Roman"/>
                <a:cs typeface="Times New Roman"/>
              </a:rPr>
              <a:t>types</a:t>
            </a:r>
            <a:r>
              <a:rPr sz="2600" spc="-35" dirty="0">
                <a:latin typeface="Times New Roman"/>
                <a:cs typeface="Times New Roman"/>
              </a:rPr>
              <a:t> </a:t>
            </a:r>
            <a:r>
              <a:rPr sz="2600" dirty="0">
                <a:latin typeface="Times New Roman"/>
                <a:cs typeface="Times New Roman"/>
              </a:rPr>
              <a:t>of</a:t>
            </a:r>
            <a:r>
              <a:rPr sz="2600" spc="-5" dirty="0">
                <a:latin typeface="Times New Roman"/>
                <a:cs typeface="Times New Roman"/>
              </a:rPr>
              <a:t> </a:t>
            </a:r>
            <a:r>
              <a:rPr sz="2600" dirty="0">
                <a:latin typeface="Times New Roman"/>
                <a:cs typeface="Times New Roman"/>
              </a:rPr>
              <a:t>judgment</a:t>
            </a:r>
          </a:p>
          <a:p>
            <a:pPr marL="241300" indent="-229235">
              <a:spcBef>
                <a:spcPts val="385"/>
              </a:spcBef>
              <a:buFont typeface="Arial MT"/>
              <a:buChar char="•"/>
              <a:tabLst>
                <a:tab pos="241935" algn="l"/>
              </a:tabLst>
            </a:pPr>
            <a:r>
              <a:rPr sz="2600" spc="-5" dirty="0">
                <a:latin typeface="Times New Roman"/>
                <a:cs typeface="Times New Roman"/>
              </a:rPr>
              <a:t>Advantages:</a:t>
            </a:r>
            <a:endParaRPr sz="2600" dirty="0">
              <a:latin typeface="Times New Roman"/>
              <a:cs typeface="Times New Roman"/>
            </a:endParaRPr>
          </a:p>
          <a:p>
            <a:pPr marL="698500" lvl="1" indent="-229235">
              <a:buFont typeface="Arial MT"/>
              <a:buChar char="•"/>
              <a:tabLst>
                <a:tab pos="698500" algn="l"/>
                <a:tab pos="699135" algn="l"/>
              </a:tabLst>
            </a:pPr>
            <a:r>
              <a:rPr lang="en-US" sz="2200" spc="-5" dirty="0">
                <a:latin typeface="Times New Roman"/>
                <a:cs typeface="Times New Roman"/>
              </a:rPr>
              <a:t>Often easier for the teacher than using the same evaluation information for deciding on multiple levels of performance.</a:t>
            </a:r>
          </a:p>
          <a:p>
            <a:pPr marL="698500" lvl="1" indent="-229235">
              <a:buFont typeface="Arial MT"/>
              <a:buChar char="•"/>
              <a:tabLst>
                <a:tab pos="698500" algn="l"/>
                <a:tab pos="699135" algn="l"/>
              </a:tabLst>
            </a:pPr>
            <a:r>
              <a:rPr sz="2200" spc="-10" dirty="0">
                <a:latin typeface="Times New Roman"/>
                <a:cs typeface="Times New Roman"/>
              </a:rPr>
              <a:t>Allows</a:t>
            </a:r>
            <a:r>
              <a:rPr lang="en-US" sz="2200" spc="-10" dirty="0">
                <a:latin typeface="Times New Roman"/>
                <a:cs typeface="Times New Roman"/>
              </a:rPr>
              <a:t> </a:t>
            </a:r>
            <a:r>
              <a:rPr sz="2200" spc="-5" dirty="0">
                <a:latin typeface="Times New Roman"/>
                <a:cs typeface="Times New Roman"/>
              </a:rPr>
              <a:t>teachers</a:t>
            </a:r>
            <a:r>
              <a:rPr sz="2200" spc="15" dirty="0">
                <a:latin typeface="Times New Roman"/>
                <a:cs typeface="Times New Roman"/>
              </a:rPr>
              <a:t> </a:t>
            </a:r>
            <a:r>
              <a:rPr sz="2200" spc="-5" dirty="0">
                <a:latin typeface="Times New Roman"/>
                <a:cs typeface="Times New Roman"/>
              </a:rPr>
              <a:t>to</a:t>
            </a:r>
            <a:r>
              <a:rPr sz="2200" dirty="0">
                <a:latin typeface="Times New Roman"/>
                <a:cs typeface="Times New Roman"/>
              </a:rPr>
              <a:t> </a:t>
            </a:r>
            <a:r>
              <a:rPr sz="2200" spc="-5" dirty="0">
                <a:latin typeface="Times New Roman"/>
                <a:cs typeface="Times New Roman"/>
              </a:rPr>
              <a:t>give</a:t>
            </a:r>
            <a:r>
              <a:rPr sz="2200" dirty="0">
                <a:latin typeface="Times New Roman"/>
                <a:cs typeface="Times New Roman"/>
              </a:rPr>
              <a:t> </a:t>
            </a:r>
            <a:r>
              <a:rPr sz="2200" spc="-5" dirty="0">
                <a:latin typeface="Times New Roman"/>
                <a:cs typeface="Times New Roman"/>
              </a:rPr>
              <a:t>continuous</a:t>
            </a:r>
            <a:r>
              <a:rPr sz="2200" spc="-15" dirty="0">
                <a:latin typeface="Times New Roman"/>
                <a:cs typeface="Times New Roman"/>
              </a:rPr>
              <a:t> </a:t>
            </a:r>
            <a:r>
              <a:rPr sz="2200" spc="-5" dirty="0">
                <a:latin typeface="Times New Roman"/>
                <a:cs typeface="Times New Roman"/>
              </a:rPr>
              <a:t>feedback</a:t>
            </a:r>
            <a:r>
              <a:rPr sz="2200" spc="5" dirty="0">
                <a:latin typeface="Times New Roman"/>
                <a:cs typeface="Times New Roman"/>
              </a:rPr>
              <a:t> </a:t>
            </a:r>
            <a:r>
              <a:rPr sz="2200" spc="-5" dirty="0">
                <a:latin typeface="Times New Roman"/>
                <a:cs typeface="Times New Roman"/>
              </a:rPr>
              <a:t>to</a:t>
            </a:r>
            <a:r>
              <a:rPr sz="2200" spc="10" dirty="0">
                <a:latin typeface="Times New Roman"/>
                <a:cs typeface="Times New Roman"/>
              </a:rPr>
              <a:t> </a:t>
            </a:r>
            <a:r>
              <a:rPr sz="2200" spc="-5" dirty="0">
                <a:latin typeface="Times New Roman"/>
                <a:cs typeface="Times New Roman"/>
              </a:rPr>
              <a:t>learners</a:t>
            </a:r>
            <a:endParaRPr sz="2200" dirty="0">
              <a:latin typeface="Times New Roman"/>
              <a:cs typeface="Times New Roman"/>
            </a:endParaRPr>
          </a:p>
          <a:p>
            <a:pPr marL="241300" indent="-229235">
              <a:spcBef>
                <a:spcPts val="355"/>
              </a:spcBef>
              <a:buFont typeface="Arial MT"/>
              <a:buChar char="•"/>
              <a:tabLst>
                <a:tab pos="241935" algn="l"/>
              </a:tabLst>
            </a:pPr>
            <a:r>
              <a:rPr sz="2600" dirty="0">
                <a:latin typeface="Times New Roman"/>
                <a:cs typeface="Times New Roman"/>
              </a:rPr>
              <a:t>Disadvantage:</a:t>
            </a:r>
          </a:p>
          <a:p>
            <a:pPr marL="698500" lvl="1" indent="-229235">
              <a:buFont typeface="Arial MT"/>
              <a:buChar char="•"/>
              <a:tabLst>
                <a:tab pos="698500" algn="l"/>
                <a:tab pos="699135" algn="l"/>
              </a:tabLst>
            </a:pPr>
            <a:r>
              <a:rPr lang="en-US" sz="2200" spc="-10" dirty="0">
                <a:latin typeface="Times New Roman"/>
                <a:cs typeface="Times New Roman"/>
              </a:rPr>
              <a:t> The inability to include a clinical grade in the course grade</a:t>
            </a:r>
            <a:endParaRPr sz="2200" dirty="0">
              <a:latin typeface="Times New Roman"/>
              <a:cs typeface="Times New Roman"/>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4876800"/>
            <a:ext cx="7086600" cy="1676400"/>
          </a:xfrm>
          <a:prstGeom prst="rect">
            <a:avLst/>
          </a:prstGeom>
          <a:ln>
            <a:noFill/>
          </a:ln>
          <a:effectLst>
            <a:softEdge rad="112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9769" y="304800"/>
            <a:ext cx="9716770" cy="603885"/>
          </a:xfrm>
          <a:prstGeom prst="rect">
            <a:avLst/>
          </a:prstGeom>
        </p:spPr>
        <p:txBody>
          <a:bodyPr vert="horz" wrap="square" lIns="0" tIns="12065" rIns="0" bIns="0" rtlCol="0">
            <a:spAutoFit/>
          </a:bodyPr>
          <a:lstStyle/>
          <a:p>
            <a:pPr marL="12700" algn="ctr">
              <a:lnSpc>
                <a:spcPct val="100000"/>
              </a:lnSpc>
              <a:spcBef>
                <a:spcPts val="95"/>
              </a:spcBef>
            </a:pPr>
            <a:r>
              <a:rPr lang="en-US" sz="3800" spc="-25" dirty="0">
                <a:solidFill>
                  <a:srgbClr val="FF0000"/>
                </a:solidFill>
                <a:latin typeface="Times New Roman" pitchFamily="18" charset="0"/>
                <a:cs typeface="Times New Roman" pitchFamily="18" charset="0"/>
              </a:rPr>
              <a:t>Grading</a:t>
            </a:r>
            <a:r>
              <a:rPr lang="en-US" sz="3800" spc="195" dirty="0">
                <a:solidFill>
                  <a:srgbClr val="FF0000"/>
                </a:solidFill>
                <a:latin typeface="Times New Roman" pitchFamily="18" charset="0"/>
                <a:cs typeface="Times New Roman" pitchFamily="18" charset="0"/>
              </a:rPr>
              <a:t> </a:t>
            </a:r>
            <a:r>
              <a:rPr lang="en-US" sz="3800" spc="-5" dirty="0">
                <a:solidFill>
                  <a:srgbClr val="FF0000"/>
                </a:solidFill>
                <a:latin typeface="Times New Roman" pitchFamily="18" charset="0"/>
                <a:cs typeface="Times New Roman" pitchFamily="18" charset="0"/>
              </a:rPr>
              <a:t>clinical</a:t>
            </a:r>
            <a:r>
              <a:rPr lang="en-US" sz="3800" spc="180" dirty="0">
                <a:solidFill>
                  <a:srgbClr val="FF0000"/>
                </a:solidFill>
                <a:latin typeface="Times New Roman" pitchFamily="18" charset="0"/>
                <a:cs typeface="Times New Roman" pitchFamily="18" charset="0"/>
              </a:rPr>
              <a:t> </a:t>
            </a:r>
            <a:r>
              <a:rPr lang="en-US" sz="3800" spc="-25" dirty="0">
                <a:solidFill>
                  <a:srgbClr val="FF0000"/>
                </a:solidFill>
                <a:latin typeface="Times New Roman" pitchFamily="18" charset="0"/>
                <a:cs typeface="Times New Roman" pitchFamily="18" charset="0"/>
              </a:rPr>
              <a:t>practice</a:t>
            </a:r>
            <a:r>
              <a:rPr lang="en-US" sz="3800" spc="265" dirty="0">
                <a:solidFill>
                  <a:srgbClr val="FF0000"/>
                </a:solidFill>
                <a:latin typeface="Times New Roman" pitchFamily="18" charset="0"/>
                <a:cs typeface="Times New Roman" pitchFamily="18" charset="0"/>
              </a:rPr>
              <a:t> </a:t>
            </a:r>
            <a:r>
              <a:rPr lang="en-US" sz="3600" i="1" spc="70" dirty="0">
                <a:solidFill>
                  <a:srgbClr val="FF0000"/>
                </a:solidFill>
                <a:latin typeface="Times New Roman" pitchFamily="18" charset="0"/>
                <a:cs typeface="Times New Roman" pitchFamily="18" charset="0"/>
              </a:rPr>
              <a:t>cont.</a:t>
            </a:r>
            <a:endParaRPr sz="3600" dirty="0">
              <a:latin typeface="Times New Roman"/>
              <a:cs typeface="Times New Roman"/>
            </a:endParaRPr>
          </a:p>
        </p:txBody>
      </p:sp>
      <p:sp>
        <p:nvSpPr>
          <p:cNvPr id="3" name="object 3"/>
          <p:cNvSpPr txBox="1"/>
          <p:nvPr/>
        </p:nvSpPr>
        <p:spPr>
          <a:xfrm>
            <a:off x="11130788" y="6452717"/>
            <a:ext cx="14478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888888"/>
                </a:solidFill>
                <a:latin typeface="Trebuchet MS"/>
                <a:cs typeface="Trebuchet MS"/>
              </a:rPr>
              <a:t>40</a:t>
            </a:r>
            <a:endParaRPr sz="900">
              <a:latin typeface="Trebuchet MS"/>
              <a:cs typeface="Trebuchet MS"/>
            </a:endParaRPr>
          </a:p>
        </p:txBody>
      </p:sp>
      <p:sp>
        <p:nvSpPr>
          <p:cNvPr id="4" name="object 4"/>
          <p:cNvSpPr txBox="1"/>
          <p:nvPr/>
        </p:nvSpPr>
        <p:spPr>
          <a:xfrm>
            <a:off x="947935" y="964963"/>
            <a:ext cx="9293862" cy="1120178"/>
          </a:xfrm>
          <a:prstGeom prst="rect">
            <a:avLst/>
          </a:prstGeom>
        </p:spPr>
        <p:txBody>
          <a:bodyPr vert="horz" wrap="square" lIns="0" tIns="12065" rIns="0" bIns="0" rtlCol="0">
            <a:spAutoFit/>
          </a:bodyPr>
          <a:lstStyle/>
          <a:p>
            <a:pPr marL="328295" indent="-316230">
              <a:spcBef>
                <a:spcPts val="95"/>
              </a:spcBef>
              <a:buFont typeface="Wingdings"/>
              <a:buChar char=""/>
              <a:tabLst>
                <a:tab pos="328930" algn="l"/>
              </a:tabLst>
            </a:pPr>
            <a:r>
              <a:rPr sz="2400" b="1" i="1" u="sng" spc="-5" dirty="0">
                <a:uFill>
                  <a:solidFill>
                    <a:srgbClr val="000000"/>
                  </a:solidFill>
                </a:uFill>
                <a:latin typeface="Times New Roman"/>
                <a:cs typeface="Times New Roman"/>
              </a:rPr>
              <a:t>Evaluation</a:t>
            </a:r>
            <a:r>
              <a:rPr sz="2400" b="1" i="1" u="sng" spc="-25" dirty="0">
                <a:uFill>
                  <a:solidFill>
                    <a:srgbClr val="000000"/>
                  </a:solidFill>
                </a:uFill>
                <a:latin typeface="Times New Roman"/>
                <a:cs typeface="Times New Roman"/>
              </a:rPr>
              <a:t> </a:t>
            </a:r>
            <a:r>
              <a:rPr sz="2400" b="1" i="1" u="sng" spc="-5" dirty="0">
                <a:uFill>
                  <a:solidFill>
                    <a:srgbClr val="000000"/>
                  </a:solidFill>
                </a:uFill>
                <a:latin typeface="Times New Roman"/>
                <a:cs typeface="Times New Roman"/>
              </a:rPr>
              <a:t>Method</a:t>
            </a:r>
            <a:endParaRPr sz="2400" u="sng" dirty="0">
              <a:latin typeface="Times New Roman"/>
              <a:cs typeface="Times New Roman"/>
            </a:endParaRPr>
          </a:p>
          <a:p>
            <a:pPr marL="469900"/>
            <a:r>
              <a:rPr sz="2400" spc="-5" dirty="0">
                <a:latin typeface="Times New Roman"/>
                <a:cs typeface="Times New Roman"/>
              </a:rPr>
              <a:t>Source</a:t>
            </a:r>
            <a:r>
              <a:rPr sz="2400" spc="-15" dirty="0">
                <a:latin typeface="Times New Roman"/>
                <a:cs typeface="Times New Roman"/>
              </a:rPr>
              <a:t> </a:t>
            </a:r>
            <a:r>
              <a:rPr sz="2400" spc="-5" dirty="0">
                <a:latin typeface="Times New Roman"/>
                <a:cs typeface="Times New Roman"/>
              </a:rPr>
              <a:t>of</a:t>
            </a:r>
            <a:r>
              <a:rPr sz="2400" dirty="0">
                <a:latin typeface="Times New Roman"/>
                <a:cs typeface="Times New Roman"/>
              </a:rPr>
              <a:t> </a:t>
            </a:r>
            <a:r>
              <a:rPr sz="2400" spc="-5" dirty="0">
                <a:latin typeface="Times New Roman"/>
                <a:cs typeface="Times New Roman"/>
              </a:rPr>
              <a:t>data</a:t>
            </a:r>
            <a:r>
              <a:rPr sz="2400" spc="-25" dirty="0">
                <a:latin typeface="Times New Roman"/>
                <a:cs typeface="Times New Roman"/>
              </a:rPr>
              <a:t> </a:t>
            </a:r>
            <a:r>
              <a:rPr sz="2400" spc="-5" dirty="0">
                <a:latin typeface="Times New Roman"/>
                <a:cs typeface="Times New Roman"/>
              </a:rPr>
              <a:t>for</a:t>
            </a:r>
            <a:r>
              <a:rPr sz="2400" spc="5" dirty="0">
                <a:latin typeface="Times New Roman"/>
                <a:cs typeface="Times New Roman"/>
              </a:rPr>
              <a:t> </a:t>
            </a:r>
            <a:r>
              <a:rPr sz="2400" spc="-5" dirty="0">
                <a:latin typeface="Times New Roman"/>
                <a:cs typeface="Times New Roman"/>
              </a:rPr>
              <a:t>the</a:t>
            </a:r>
            <a:r>
              <a:rPr sz="2400" spc="-15" dirty="0">
                <a:latin typeface="Times New Roman"/>
                <a:cs typeface="Times New Roman"/>
              </a:rPr>
              <a:t> </a:t>
            </a:r>
            <a:r>
              <a:rPr sz="2400" spc="-5" dirty="0">
                <a:latin typeface="Times New Roman"/>
                <a:cs typeface="Times New Roman"/>
              </a:rPr>
              <a:t>grade.</a:t>
            </a:r>
            <a:endParaRPr sz="2400" dirty="0">
              <a:latin typeface="Times New Roman"/>
              <a:cs typeface="Times New Roman"/>
            </a:endParaRPr>
          </a:p>
          <a:p>
            <a:pPr marL="469265" lvl="1" algn="ctr">
              <a:tabLst>
                <a:tab pos="698500" algn="l"/>
                <a:tab pos="699135" algn="l"/>
              </a:tabLst>
            </a:pPr>
            <a:r>
              <a:rPr sz="2400" spc="-10" dirty="0">
                <a:solidFill>
                  <a:srgbClr val="0070C0"/>
                </a:solidFill>
                <a:latin typeface="Times New Roman"/>
                <a:cs typeface="Times New Roman"/>
              </a:rPr>
              <a:t>For</a:t>
            </a:r>
            <a:r>
              <a:rPr sz="2400" spc="-30" dirty="0">
                <a:solidFill>
                  <a:srgbClr val="0070C0"/>
                </a:solidFill>
                <a:latin typeface="Times New Roman"/>
                <a:cs typeface="Times New Roman"/>
              </a:rPr>
              <a:t> </a:t>
            </a:r>
            <a:r>
              <a:rPr sz="2400" spc="-5" dirty="0">
                <a:solidFill>
                  <a:srgbClr val="0070C0"/>
                </a:solidFill>
                <a:latin typeface="Times New Roman"/>
                <a:cs typeface="Times New Roman"/>
              </a:rPr>
              <a:t>Example:</a:t>
            </a:r>
            <a:endParaRPr sz="2400" dirty="0">
              <a:solidFill>
                <a:srgbClr val="0070C0"/>
              </a:solidFill>
              <a:latin typeface="Times New Roman"/>
              <a:cs typeface="Times New Roman"/>
            </a:endParaRPr>
          </a:p>
        </p:txBody>
      </p:sp>
      <p:sp>
        <p:nvSpPr>
          <p:cNvPr id="5" name="object 5"/>
          <p:cNvSpPr txBox="1"/>
          <p:nvPr/>
        </p:nvSpPr>
        <p:spPr>
          <a:xfrm>
            <a:off x="1600200" y="5321300"/>
            <a:ext cx="9367520" cy="838691"/>
          </a:xfrm>
          <a:prstGeom prst="rect">
            <a:avLst/>
          </a:prstGeom>
        </p:spPr>
        <p:txBody>
          <a:bodyPr vert="horz" wrap="square" lIns="0" tIns="99060" rIns="0" bIns="0" rtlCol="0">
            <a:spAutoFit/>
          </a:bodyPr>
          <a:lstStyle/>
          <a:p>
            <a:pPr marL="241300" marR="5080" indent="-228600">
              <a:spcBef>
                <a:spcPts val="780"/>
              </a:spcBef>
              <a:buFont typeface="Arial MT"/>
              <a:buChar char="•"/>
              <a:tabLst>
                <a:tab pos="240665" algn="l"/>
                <a:tab pos="241300" algn="l"/>
              </a:tabLst>
            </a:pPr>
            <a:r>
              <a:rPr sz="2400" spc="-5" dirty="0">
                <a:latin typeface="Times New Roman" pitchFamily="18" charset="0"/>
                <a:cs typeface="Times New Roman" pitchFamily="18" charset="0"/>
              </a:rPr>
              <a:t>In</a:t>
            </a:r>
            <a:r>
              <a:rPr sz="2400" spc="15" dirty="0">
                <a:latin typeface="Times New Roman" pitchFamily="18" charset="0"/>
                <a:cs typeface="Times New Roman" pitchFamily="18" charset="0"/>
              </a:rPr>
              <a:t> </a:t>
            </a:r>
            <a:r>
              <a:rPr sz="2400" spc="-5" dirty="0">
                <a:latin typeface="Times New Roman" pitchFamily="18" charset="0"/>
                <a:cs typeface="Times New Roman" pitchFamily="18" charset="0"/>
              </a:rPr>
              <a:t>above</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table,</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clinical</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grade</a:t>
            </a:r>
            <a:r>
              <a:rPr sz="2400" spc="10" dirty="0">
                <a:latin typeface="Times New Roman" pitchFamily="18" charset="0"/>
                <a:cs typeface="Times New Roman" pitchFamily="18" charset="0"/>
              </a:rPr>
              <a:t> </a:t>
            </a:r>
            <a:r>
              <a:rPr sz="2400" spc="-5" dirty="0">
                <a:latin typeface="Times New Roman" pitchFamily="18" charset="0"/>
                <a:cs typeface="Times New Roman" pitchFamily="18" charset="0"/>
              </a:rPr>
              <a:t>is</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computed</a:t>
            </a:r>
            <a:r>
              <a:rPr sz="2400" spc="25" dirty="0">
                <a:latin typeface="Times New Roman" pitchFamily="18" charset="0"/>
                <a:cs typeface="Times New Roman" pitchFamily="18" charset="0"/>
              </a:rPr>
              <a:t> </a:t>
            </a:r>
            <a:r>
              <a:rPr sz="2400" spc="-5" dirty="0">
                <a:latin typeface="Times New Roman" pitchFamily="18" charset="0"/>
                <a:cs typeface="Times New Roman" pitchFamily="18" charset="0"/>
              </a:rPr>
              <a:t>based</a:t>
            </a:r>
            <a:r>
              <a:rPr sz="2400" spc="5" dirty="0">
                <a:latin typeface="Times New Roman" pitchFamily="18" charset="0"/>
                <a:cs typeface="Times New Roman" pitchFamily="18" charset="0"/>
              </a:rPr>
              <a:t> </a:t>
            </a:r>
            <a:r>
              <a:rPr sz="2400" spc="-5" dirty="0">
                <a:latin typeface="Times New Roman" pitchFamily="18" charset="0"/>
                <a:cs typeface="Times New Roman" pitchFamily="18" charset="0"/>
              </a:rPr>
              <a:t>on</a:t>
            </a:r>
            <a:r>
              <a:rPr sz="2400" spc="20" dirty="0">
                <a:latin typeface="Times New Roman" pitchFamily="18" charset="0"/>
                <a:cs typeface="Times New Roman" pitchFamily="18" charset="0"/>
              </a:rPr>
              <a:t> </a:t>
            </a:r>
            <a:r>
              <a:rPr sz="2400" spc="-5" dirty="0">
                <a:latin typeface="Times New Roman" pitchFamily="18" charset="0"/>
                <a:cs typeface="Times New Roman" pitchFamily="18" charset="0"/>
              </a:rPr>
              <a:t>evaluation</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method.</a:t>
            </a:r>
            <a:r>
              <a:rPr sz="2400" spc="45" dirty="0">
                <a:latin typeface="Times New Roman" pitchFamily="18" charset="0"/>
                <a:cs typeface="Times New Roman" pitchFamily="18" charset="0"/>
              </a:rPr>
              <a:t> </a:t>
            </a:r>
            <a:r>
              <a:rPr sz="2400" spc="-10" dirty="0">
                <a:latin typeface="Times New Roman" pitchFamily="18" charset="0"/>
                <a:cs typeface="Times New Roman" pitchFamily="18" charset="0"/>
              </a:rPr>
              <a:t>Summative</a:t>
            </a:r>
            <a:r>
              <a:rPr sz="2400" spc="65" dirty="0">
                <a:latin typeface="Times New Roman" pitchFamily="18" charset="0"/>
                <a:cs typeface="Times New Roman" pitchFamily="18" charset="0"/>
              </a:rPr>
              <a:t> </a:t>
            </a:r>
            <a:r>
              <a:rPr sz="2400" spc="-5" dirty="0">
                <a:latin typeface="Times New Roman" pitchFamily="18" charset="0"/>
                <a:cs typeface="Times New Roman" pitchFamily="18" charset="0"/>
              </a:rPr>
              <a:t>evaluation </a:t>
            </a:r>
            <a:r>
              <a:rPr sz="2400" spc="-459" dirty="0">
                <a:latin typeface="Times New Roman" pitchFamily="18" charset="0"/>
                <a:cs typeface="Times New Roman" pitchFamily="18" charset="0"/>
              </a:rPr>
              <a:t> </a:t>
            </a:r>
            <a:r>
              <a:rPr sz="2400" spc="-10" dirty="0">
                <a:latin typeface="Times New Roman" pitchFamily="18" charset="0"/>
                <a:cs typeface="Times New Roman" pitchFamily="18" charset="0"/>
              </a:rPr>
              <a:t>method</a:t>
            </a:r>
            <a:r>
              <a:rPr sz="2400" spc="25" dirty="0">
                <a:latin typeface="Times New Roman" pitchFamily="18" charset="0"/>
                <a:cs typeface="Times New Roman" pitchFamily="18" charset="0"/>
              </a:rPr>
              <a:t> </a:t>
            </a:r>
            <a:r>
              <a:rPr sz="2400" spc="-10" dirty="0">
                <a:latin typeface="Times New Roman" pitchFamily="18" charset="0"/>
                <a:cs typeface="Times New Roman" pitchFamily="18" charset="0"/>
              </a:rPr>
              <a:t>were </a:t>
            </a:r>
            <a:r>
              <a:rPr sz="2400" spc="-5" dirty="0">
                <a:latin typeface="Times New Roman" pitchFamily="18" charset="0"/>
                <a:cs typeface="Times New Roman" pitchFamily="18" charset="0"/>
              </a:rPr>
              <a:t>incorporated into the grades</a:t>
            </a:r>
            <a:endParaRPr sz="2400" dirty="0">
              <a:latin typeface="Times New Roman" pitchFamily="18" charset="0"/>
              <a:cs typeface="Times New Roman" pitchFamily="18" charset="0"/>
            </a:endParaRPr>
          </a:p>
        </p:txBody>
      </p:sp>
      <p:pic>
        <p:nvPicPr>
          <p:cNvPr id="6" name="object 6"/>
          <p:cNvPicPr/>
          <p:nvPr/>
        </p:nvPicPr>
        <p:blipFill>
          <a:blip r:embed="rId2" cstate="print"/>
          <a:stretch>
            <a:fillRect/>
          </a:stretch>
        </p:blipFill>
        <p:spPr>
          <a:xfrm>
            <a:off x="2971800" y="2590800"/>
            <a:ext cx="5659920" cy="252506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8339" y="152400"/>
            <a:ext cx="9716770" cy="603885"/>
          </a:xfrm>
          <a:prstGeom prst="rect">
            <a:avLst/>
          </a:prstGeom>
        </p:spPr>
        <p:txBody>
          <a:bodyPr vert="horz" wrap="square" lIns="0" tIns="12065" rIns="0" bIns="0" rtlCol="0">
            <a:spAutoFit/>
          </a:bodyPr>
          <a:lstStyle/>
          <a:p>
            <a:pPr marL="12700" algn="ctr">
              <a:lnSpc>
                <a:spcPct val="100000"/>
              </a:lnSpc>
              <a:spcBef>
                <a:spcPts val="95"/>
              </a:spcBef>
            </a:pPr>
            <a:r>
              <a:rPr lang="en-US" sz="3800" spc="-25" dirty="0">
                <a:solidFill>
                  <a:srgbClr val="FF0000"/>
                </a:solidFill>
                <a:latin typeface="Times New Roman" pitchFamily="18" charset="0"/>
                <a:cs typeface="Times New Roman" pitchFamily="18" charset="0"/>
              </a:rPr>
              <a:t>Grading</a:t>
            </a:r>
            <a:r>
              <a:rPr lang="en-US" sz="3800" spc="195" dirty="0">
                <a:solidFill>
                  <a:srgbClr val="FF0000"/>
                </a:solidFill>
                <a:latin typeface="Times New Roman" pitchFamily="18" charset="0"/>
                <a:cs typeface="Times New Roman" pitchFamily="18" charset="0"/>
              </a:rPr>
              <a:t> </a:t>
            </a:r>
            <a:r>
              <a:rPr lang="en-US" sz="3800" spc="-5" dirty="0">
                <a:solidFill>
                  <a:srgbClr val="FF0000"/>
                </a:solidFill>
                <a:latin typeface="Times New Roman" pitchFamily="18" charset="0"/>
                <a:cs typeface="Times New Roman" pitchFamily="18" charset="0"/>
              </a:rPr>
              <a:t>clinical</a:t>
            </a:r>
            <a:r>
              <a:rPr lang="en-US" sz="3800" spc="180" dirty="0">
                <a:solidFill>
                  <a:srgbClr val="FF0000"/>
                </a:solidFill>
                <a:latin typeface="Times New Roman" pitchFamily="18" charset="0"/>
                <a:cs typeface="Times New Roman" pitchFamily="18" charset="0"/>
              </a:rPr>
              <a:t> </a:t>
            </a:r>
            <a:r>
              <a:rPr lang="en-US" sz="3800" spc="-25" dirty="0">
                <a:solidFill>
                  <a:srgbClr val="FF0000"/>
                </a:solidFill>
                <a:latin typeface="Times New Roman" pitchFamily="18" charset="0"/>
                <a:cs typeface="Times New Roman" pitchFamily="18" charset="0"/>
              </a:rPr>
              <a:t>practice</a:t>
            </a:r>
            <a:r>
              <a:rPr lang="en-US" sz="3800" spc="265" dirty="0">
                <a:solidFill>
                  <a:srgbClr val="FF0000"/>
                </a:solidFill>
                <a:latin typeface="Times New Roman" pitchFamily="18" charset="0"/>
                <a:cs typeface="Times New Roman" pitchFamily="18" charset="0"/>
              </a:rPr>
              <a:t> </a:t>
            </a:r>
            <a:r>
              <a:rPr lang="en-US" sz="3600" i="1" spc="70" dirty="0">
                <a:solidFill>
                  <a:srgbClr val="FF0000"/>
                </a:solidFill>
                <a:latin typeface="Times New Roman" pitchFamily="18" charset="0"/>
                <a:cs typeface="Times New Roman" pitchFamily="18" charset="0"/>
              </a:rPr>
              <a:t>cont.</a:t>
            </a:r>
            <a:endParaRPr sz="3600" dirty="0">
              <a:latin typeface="Times New Roman"/>
              <a:cs typeface="Times New Roman"/>
            </a:endParaRPr>
          </a:p>
        </p:txBody>
      </p:sp>
      <p:sp>
        <p:nvSpPr>
          <p:cNvPr id="3" name="object 3"/>
          <p:cNvSpPr txBox="1"/>
          <p:nvPr/>
        </p:nvSpPr>
        <p:spPr>
          <a:xfrm>
            <a:off x="11130788" y="6452717"/>
            <a:ext cx="14478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888888"/>
                </a:solidFill>
                <a:latin typeface="Trebuchet MS"/>
                <a:cs typeface="Trebuchet MS"/>
              </a:rPr>
              <a:t>41</a:t>
            </a:r>
            <a:endParaRPr sz="900">
              <a:latin typeface="Trebuchet MS"/>
              <a:cs typeface="Trebuchet MS"/>
            </a:endParaRPr>
          </a:p>
        </p:txBody>
      </p:sp>
      <p:sp>
        <p:nvSpPr>
          <p:cNvPr id="4" name="object 4"/>
          <p:cNvSpPr txBox="1"/>
          <p:nvPr/>
        </p:nvSpPr>
        <p:spPr>
          <a:xfrm>
            <a:off x="1283208" y="945632"/>
            <a:ext cx="8662670" cy="823302"/>
          </a:xfrm>
          <a:prstGeom prst="rect">
            <a:avLst/>
          </a:prstGeom>
        </p:spPr>
        <p:txBody>
          <a:bodyPr vert="horz" wrap="square" lIns="0" tIns="83820" rIns="0" bIns="0" rtlCol="0">
            <a:spAutoFit/>
          </a:bodyPr>
          <a:lstStyle/>
          <a:p>
            <a:pPr marL="241300" marR="5080" indent="-228600">
              <a:spcBef>
                <a:spcPts val="660"/>
              </a:spcBef>
              <a:buFont typeface="Arial MT"/>
              <a:buChar char="•"/>
              <a:tabLst>
                <a:tab pos="241300" algn="l"/>
              </a:tabLst>
            </a:pPr>
            <a:r>
              <a:rPr sz="2400" dirty="0">
                <a:latin typeface="Times New Roman"/>
                <a:cs typeface="Times New Roman"/>
              </a:rPr>
              <a:t>If</a:t>
            </a:r>
            <a:r>
              <a:rPr sz="2400" spc="-10" dirty="0">
                <a:latin typeface="Times New Roman"/>
                <a:cs typeface="Times New Roman"/>
              </a:rPr>
              <a:t> </a:t>
            </a:r>
            <a:r>
              <a:rPr sz="2400" dirty="0">
                <a:latin typeface="Times New Roman"/>
                <a:cs typeface="Times New Roman"/>
              </a:rPr>
              <a:t>pass-fail</a:t>
            </a:r>
            <a:r>
              <a:rPr sz="2400" spc="-20" dirty="0">
                <a:latin typeface="Times New Roman"/>
                <a:cs typeface="Times New Roman"/>
              </a:rPr>
              <a:t> </a:t>
            </a:r>
            <a:r>
              <a:rPr sz="2400" dirty="0">
                <a:latin typeface="Times New Roman"/>
                <a:cs typeface="Times New Roman"/>
              </a:rPr>
              <a:t>to</a:t>
            </a:r>
            <a:r>
              <a:rPr sz="2400" spc="-5" dirty="0">
                <a:latin typeface="Times New Roman"/>
                <a:cs typeface="Times New Roman"/>
              </a:rPr>
              <a:t> </a:t>
            </a:r>
            <a:r>
              <a:rPr sz="2400" dirty="0">
                <a:latin typeface="Times New Roman"/>
                <a:cs typeface="Times New Roman"/>
              </a:rPr>
              <a:t>be</a:t>
            </a:r>
            <a:r>
              <a:rPr sz="2400" spc="-10" dirty="0">
                <a:latin typeface="Times New Roman"/>
                <a:cs typeface="Times New Roman"/>
              </a:rPr>
              <a:t> </a:t>
            </a:r>
            <a:r>
              <a:rPr sz="2400" dirty="0">
                <a:latin typeface="Times New Roman"/>
                <a:cs typeface="Times New Roman"/>
              </a:rPr>
              <a:t>incorporated</a:t>
            </a:r>
            <a:r>
              <a:rPr sz="2400" spc="-40"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evaluation</a:t>
            </a:r>
            <a:r>
              <a:rPr sz="2400" spc="-45" dirty="0">
                <a:latin typeface="Times New Roman"/>
                <a:cs typeface="Times New Roman"/>
              </a:rPr>
              <a:t> </a:t>
            </a:r>
            <a:r>
              <a:rPr sz="2400" spc="-5" dirty="0">
                <a:latin typeface="Times New Roman"/>
                <a:cs typeface="Times New Roman"/>
              </a:rPr>
              <a:t>method,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grade</a:t>
            </a:r>
            <a:r>
              <a:rPr sz="2400" spc="-30" dirty="0">
                <a:latin typeface="Times New Roman"/>
                <a:cs typeface="Times New Roman"/>
              </a:rPr>
              <a:t> </a:t>
            </a:r>
            <a:r>
              <a:rPr sz="2400" spc="-5" dirty="0">
                <a:latin typeface="Times New Roman"/>
                <a:cs typeface="Times New Roman"/>
              </a:rPr>
              <a:t>maybe </a:t>
            </a:r>
            <a:r>
              <a:rPr sz="2400" spc="-585" dirty="0">
                <a:latin typeface="Times New Roman"/>
                <a:cs typeface="Times New Roman"/>
              </a:rPr>
              <a:t> </a:t>
            </a:r>
            <a:r>
              <a:rPr sz="2400" spc="-5" dirty="0">
                <a:latin typeface="Times New Roman"/>
                <a:cs typeface="Times New Roman"/>
              </a:rPr>
              <a:t>computed </a:t>
            </a:r>
            <a:r>
              <a:rPr sz="2400" dirty="0">
                <a:latin typeface="Times New Roman"/>
                <a:cs typeface="Times New Roman"/>
              </a:rPr>
              <a:t>as illustrated</a:t>
            </a:r>
            <a:r>
              <a:rPr sz="2400" spc="-40" dirty="0">
                <a:latin typeface="Times New Roman"/>
                <a:cs typeface="Times New Roman"/>
              </a:rPr>
              <a:t> </a:t>
            </a:r>
            <a:r>
              <a:rPr sz="2400" dirty="0">
                <a:latin typeface="Times New Roman"/>
                <a:cs typeface="Times New Roman"/>
              </a:rPr>
              <a:t>below:</a:t>
            </a:r>
          </a:p>
        </p:txBody>
      </p:sp>
      <p:sp>
        <p:nvSpPr>
          <p:cNvPr id="5" name="object 5"/>
          <p:cNvSpPr txBox="1"/>
          <p:nvPr/>
        </p:nvSpPr>
        <p:spPr>
          <a:xfrm>
            <a:off x="1283208" y="4953000"/>
            <a:ext cx="9518015" cy="683895"/>
          </a:xfrm>
          <a:prstGeom prst="rect">
            <a:avLst/>
          </a:prstGeom>
        </p:spPr>
        <p:txBody>
          <a:bodyPr vert="horz" wrap="square" lIns="0" tIns="83820" rIns="0" bIns="0" rtlCol="0">
            <a:spAutoFit/>
          </a:bodyPr>
          <a:lstStyle/>
          <a:p>
            <a:pPr marL="241300" marR="5080" indent="-228600">
              <a:lnSpc>
                <a:spcPts val="2300"/>
              </a:lnSpc>
              <a:spcBef>
                <a:spcPts val="660"/>
              </a:spcBef>
              <a:buFont typeface="Arial MT"/>
              <a:buChar char="•"/>
              <a:tabLst>
                <a:tab pos="241300" algn="l"/>
              </a:tabLst>
            </a:pPr>
            <a:r>
              <a:rPr sz="2400" b="1" i="1" spc="-5" dirty="0">
                <a:latin typeface="Times New Roman"/>
                <a:cs typeface="Times New Roman"/>
              </a:rPr>
              <a:t>NOTE</a:t>
            </a:r>
            <a:r>
              <a:rPr sz="2400" spc="-5" dirty="0">
                <a:latin typeface="Times New Roman"/>
                <a:cs typeface="Times New Roman"/>
              </a:rPr>
              <a:t>:</a:t>
            </a:r>
            <a:r>
              <a:rPr sz="2400" spc="5" dirty="0">
                <a:latin typeface="Times New Roman"/>
                <a:cs typeface="Times New Roman"/>
              </a:rPr>
              <a:t> </a:t>
            </a:r>
            <a:r>
              <a:rPr sz="2400" spc="-5" dirty="0">
                <a:latin typeface="Times New Roman"/>
                <a:cs typeface="Times New Roman"/>
              </a:rPr>
              <a:t>Students</a:t>
            </a:r>
            <a:r>
              <a:rPr sz="2400" spc="-15" dirty="0">
                <a:latin typeface="Times New Roman"/>
                <a:cs typeface="Times New Roman"/>
              </a:rPr>
              <a:t> </a:t>
            </a:r>
            <a:r>
              <a:rPr sz="2400" spc="-5" dirty="0">
                <a:latin typeface="Times New Roman"/>
                <a:cs typeface="Times New Roman"/>
              </a:rPr>
              <a:t>should</a:t>
            </a:r>
            <a:r>
              <a:rPr sz="2400" spc="-20" dirty="0">
                <a:latin typeface="Times New Roman"/>
                <a:cs typeface="Times New Roman"/>
              </a:rPr>
              <a:t> </a:t>
            </a:r>
            <a:r>
              <a:rPr sz="2400" dirty="0">
                <a:latin typeface="Times New Roman"/>
                <a:cs typeface="Times New Roman"/>
              </a:rPr>
              <a:t>always</a:t>
            </a:r>
            <a:r>
              <a:rPr sz="2400" spc="-5" dirty="0">
                <a:latin typeface="Times New Roman"/>
                <a:cs typeface="Times New Roman"/>
              </a:rPr>
              <a:t> </a:t>
            </a:r>
            <a:r>
              <a:rPr sz="2400" dirty="0">
                <a:latin typeface="Times New Roman"/>
                <a:cs typeface="Times New Roman"/>
              </a:rPr>
              <a:t>be</a:t>
            </a:r>
            <a:r>
              <a:rPr sz="2400" spc="-5" dirty="0">
                <a:latin typeface="Times New Roman"/>
                <a:cs typeface="Times New Roman"/>
              </a:rPr>
              <a:t> </a:t>
            </a:r>
            <a:r>
              <a:rPr sz="2400" dirty="0">
                <a:latin typeface="Times New Roman"/>
                <a:cs typeface="Times New Roman"/>
              </a:rPr>
              <a:t>aware</a:t>
            </a:r>
            <a:r>
              <a:rPr sz="2400" spc="-15" dirty="0">
                <a:latin typeface="Times New Roman"/>
                <a:cs typeface="Times New Roman"/>
              </a:rPr>
              <a:t> </a:t>
            </a:r>
            <a:r>
              <a:rPr sz="2400" dirty="0">
                <a:latin typeface="Times New Roman"/>
                <a:cs typeface="Times New Roman"/>
              </a:rPr>
              <a:t>of</a:t>
            </a:r>
            <a:r>
              <a:rPr sz="2400" spc="-5" dirty="0">
                <a:latin typeface="Times New Roman"/>
                <a:cs typeface="Times New Roman"/>
              </a:rPr>
              <a:t> how</a:t>
            </a:r>
            <a:r>
              <a:rPr sz="2400" spc="-10"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evaluation</a:t>
            </a:r>
            <a:r>
              <a:rPr sz="2400" spc="-45" dirty="0">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grading </a:t>
            </a:r>
            <a:r>
              <a:rPr sz="2400" spc="-585" dirty="0">
                <a:latin typeface="Times New Roman"/>
                <a:cs typeface="Times New Roman"/>
              </a:rPr>
              <a:t> </a:t>
            </a:r>
            <a:r>
              <a:rPr sz="2400" spc="-5" dirty="0">
                <a:latin typeface="Times New Roman"/>
                <a:cs typeface="Times New Roman"/>
              </a:rPr>
              <a:t>will</a:t>
            </a:r>
            <a:r>
              <a:rPr sz="2400" spc="-25" dirty="0">
                <a:latin typeface="Times New Roman"/>
                <a:cs typeface="Times New Roman"/>
              </a:rPr>
              <a:t> </a:t>
            </a:r>
            <a:r>
              <a:rPr sz="2400" dirty="0">
                <a:latin typeface="Times New Roman"/>
                <a:cs typeface="Times New Roman"/>
              </a:rPr>
              <a:t>be carried</a:t>
            </a:r>
            <a:r>
              <a:rPr sz="2400" spc="-35" dirty="0">
                <a:latin typeface="Times New Roman"/>
                <a:cs typeface="Times New Roman"/>
              </a:rPr>
              <a:t> </a:t>
            </a:r>
            <a:r>
              <a:rPr sz="2400" dirty="0">
                <a:latin typeface="Times New Roman"/>
                <a:cs typeface="Times New Roman"/>
              </a:rPr>
              <a:t>out.</a:t>
            </a:r>
          </a:p>
        </p:txBody>
      </p:sp>
      <p:pic>
        <p:nvPicPr>
          <p:cNvPr id="6" name="object 6"/>
          <p:cNvPicPr/>
          <p:nvPr/>
        </p:nvPicPr>
        <p:blipFill>
          <a:blip r:embed="rId2" cstate="print"/>
          <a:stretch>
            <a:fillRect/>
          </a:stretch>
        </p:blipFill>
        <p:spPr>
          <a:xfrm>
            <a:off x="1600200" y="1905000"/>
            <a:ext cx="8229600" cy="28194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idx="1"/>
          </p:nvPr>
        </p:nvSpPr>
        <p:spPr>
          <a:xfrm>
            <a:off x="580643" y="1292744"/>
            <a:ext cx="10972800" cy="2834494"/>
          </a:xfrm>
          <a:prstGeom prst="rect">
            <a:avLst/>
          </a:prstGeom>
        </p:spPr>
        <p:txBody>
          <a:bodyPr vert="horz" wrap="square" lIns="0" tIns="12065" rIns="0" bIns="0" rtlCol="0">
            <a:spAutoFit/>
          </a:bodyPr>
          <a:lstStyle/>
          <a:p>
            <a:pPr marL="562610" indent="0">
              <a:lnSpc>
                <a:spcPct val="100000"/>
              </a:lnSpc>
              <a:buNone/>
              <a:tabLst>
                <a:tab pos="792480" algn="l"/>
                <a:tab pos="793115" algn="l"/>
              </a:tabLst>
            </a:pPr>
            <a:r>
              <a:rPr sz="2400" b="1" u="none" spc="-5" dirty="0">
                <a:solidFill>
                  <a:srgbClr val="0070C0"/>
                </a:solidFill>
                <a:latin typeface="Times New Roman" pitchFamily="18" charset="0"/>
                <a:cs typeface="Times New Roman" pitchFamily="18" charset="0"/>
              </a:rPr>
              <a:t>Principles</a:t>
            </a:r>
            <a:r>
              <a:rPr sz="2400" b="1" u="none" spc="10" dirty="0">
                <a:solidFill>
                  <a:srgbClr val="0070C0"/>
                </a:solidFill>
                <a:latin typeface="Times New Roman" pitchFamily="18" charset="0"/>
                <a:cs typeface="Times New Roman" pitchFamily="18" charset="0"/>
              </a:rPr>
              <a:t> </a:t>
            </a:r>
            <a:r>
              <a:rPr sz="2400" b="1" u="none" spc="-5" dirty="0">
                <a:solidFill>
                  <a:srgbClr val="0070C0"/>
                </a:solidFill>
                <a:latin typeface="Times New Roman" pitchFamily="18" charset="0"/>
                <a:cs typeface="Times New Roman" pitchFamily="18" charset="0"/>
              </a:rPr>
              <a:t>that</a:t>
            </a:r>
            <a:r>
              <a:rPr sz="2400" b="1" u="none" spc="20" dirty="0">
                <a:solidFill>
                  <a:srgbClr val="0070C0"/>
                </a:solidFill>
                <a:latin typeface="Times New Roman" pitchFamily="18" charset="0"/>
                <a:cs typeface="Times New Roman" pitchFamily="18" charset="0"/>
              </a:rPr>
              <a:t> </a:t>
            </a:r>
            <a:r>
              <a:rPr sz="2400" b="1" u="none" spc="-5" dirty="0">
                <a:solidFill>
                  <a:srgbClr val="0070C0"/>
                </a:solidFill>
                <a:latin typeface="Times New Roman" pitchFamily="18" charset="0"/>
                <a:cs typeface="Times New Roman" pitchFamily="18" charset="0"/>
              </a:rPr>
              <a:t>should</a:t>
            </a:r>
            <a:r>
              <a:rPr sz="2400" b="1" u="none" spc="5" dirty="0">
                <a:solidFill>
                  <a:srgbClr val="0070C0"/>
                </a:solidFill>
                <a:latin typeface="Times New Roman" pitchFamily="18" charset="0"/>
                <a:cs typeface="Times New Roman" pitchFamily="18" charset="0"/>
              </a:rPr>
              <a:t> </a:t>
            </a:r>
            <a:r>
              <a:rPr sz="2400" b="1" u="none" spc="-5" dirty="0">
                <a:solidFill>
                  <a:srgbClr val="0070C0"/>
                </a:solidFill>
                <a:latin typeface="Times New Roman" pitchFamily="18" charset="0"/>
                <a:cs typeface="Times New Roman" pitchFamily="18" charset="0"/>
              </a:rPr>
              <a:t>be</a:t>
            </a:r>
            <a:r>
              <a:rPr sz="2400" b="1" u="none" spc="10" dirty="0">
                <a:solidFill>
                  <a:srgbClr val="0070C0"/>
                </a:solidFill>
                <a:latin typeface="Times New Roman" pitchFamily="18" charset="0"/>
                <a:cs typeface="Times New Roman" pitchFamily="18" charset="0"/>
              </a:rPr>
              <a:t> </a:t>
            </a:r>
            <a:r>
              <a:rPr sz="2400" b="1" u="none" spc="-5" dirty="0">
                <a:solidFill>
                  <a:srgbClr val="0070C0"/>
                </a:solidFill>
                <a:latin typeface="Times New Roman" pitchFamily="18" charset="0"/>
                <a:cs typeface="Times New Roman" pitchFamily="18" charset="0"/>
              </a:rPr>
              <a:t>followed</a:t>
            </a:r>
            <a:r>
              <a:rPr sz="2400" b="1" u="none" spc="10" dirty="0">
                <a:solidFill>
                  <a:srgbClr val="0070C0"/>
                </a:solidFill>
                <a:latin typeface="Times New Roman" pitchFamily="18" charset="0"/>
                <a:cs typeface="Times New Roman" pitchFamily="18" charset="0"/>
              </a:rPr>
              <a:t> </a:t>
            </a:r>
            <a:r>
              <a:rPr sz="2400" b="1" u="none" spc="-5" dirty="0">
                <a:solidFill>
                  <a:srgbClr val="0070C0"/>
                </a:solidFill>
                <a:latin typeface="Times New Roman" pitchFamily="18" charset="0"/>
                <a:cs typeface="Times New Roman" pitchFamily="18" charset="0"/>
              </a:rPr>
              <a:t>in</a:t>
            </a:r>
            <a:r>
              <a:rPr sz="2400" b="1" u="none" spc="5" dirty="0">
                <a:solidFill>
                  <a:srgbClr val="0070C0"/>
                </a:solidFill>
                <a:latin typeface="Times New Roman" pitchFamily="18" charset="0"/>
                <a:cs typeface="Times New Roman" pitchFamily="18" charset="0"/>
              </a:rPr>
              <a:t> </a:t>
            </a:r>
            <a:r>
              <a:rPr sz="2400" b="1" u="none" spc="-5" dirty="0">
                <a:solidFill>
                  <a:srgbClr val="0070C0"/>
                </a:solidFill>
                <a:latin typeface="Times New Roman" pitchFamily="18" charset="0"/>
                <a:cs typeface="Times New Roman" pitchFamily="18" charset="0"/>
              </a:rPr>
              <a:t>evaluating</a:t>
            </a:r>
            <a:r>
              <a:rPr sz="2400" b="1" u="none" spc="10" dirty="0">
                <a:solidFill>
                  <a:srgbClr val="0070C0"/>
                </a:solidFill>
                <a:latin typeface="Times New Roman" pitchFamily="18" charset="0"/>
                <a:cs typeface="Times New Roman" pitchFamily="18" charset="0"/>
              </a:rPr>
              <a:t> </a:t>
            </a:r>
            <a:r>
              <a:rPr sz="2400" b="1" u="none" spc="-5" dirty="0">
                <a:solidFill>
                  <a:srgbClr val="0070C0"/>
                </a:solidFill>
                <a:latin typeface="Times New Roman" pitchFamily="18" charset="0"/>
                <a:cs typeface="Times New Roman" pitchFamily="18" charset="0"/>
              </a:rPr>
              <a:t>and</a:t>
            </a:r>
            <a:r>
              <a:rPr sz="2400" b="1" u="none" spc="10" dirty="0">
                <a:solidFill>
                  <a:srgbClr val="0070C0"/>
                </a:solidFill>
                <a:latin typeface="Times New Roman" pitchFamily="18" charset="0"/>
                <a:cs typeface="Times New Roman" pitchFamily="18" charset="0"/>
              </a:rPr>
              <a:t> </a:t>
            </a:r>
            <a:r>
              <a:rPr sz="2400" b="1" u="none" dirty="0">
                <a:solidFill>
                  <a:srgbClr val="0070C0"/>
                </a:solidFill>
                <a:latin typeface="Times New Roman" pitchFamily="18" charset="0"/>
                <a:cs typeface="Times New Roman" pitchFamily="18" charset="0"/>
              </a:rPr>
              <a:t>grading</a:t>
            </a:r>
            <a:r>
              <a:rPr sz="2400" b="1" u="none" spc="5" dirty="0">
                <a:solidFill>
                  <a:srgbClr val="0070C0"/>
                </a:solidFill>
                <a:latin typeface="Times New Roman" pitchFamily="18" charset="0"/>
                <a:cs typeface="Times New Roman" pitchFamily="18" charset="0"/>
              </a:rPr>
              <a:t> </a:t>
            </a:r>
            <a:r>
              <a:rPr sz="2400" b="1" u="none" spc="-5" dirty="0">
                <a:solidFill>
                  <a:srgbClr val="0070C0"/>
                </a:solidFill>
                <a:latin typeface="Times New Roman" pitchFamily="18" charset="0"/>
                <a:cs typeface="Times New Roman" pitchFamily="18" charset="0"/>
              </a:rPr>
              <a:t>clinical</a:t>
            </a:r>
            <a:r>
              <a:rPr sz="2400" b="1" u="none" spc="15" dirty="0">
                <a:solidFill>
                  <a:srgbClr val="0070C0"/>
                </a:solidFill>
                <a:latin typeface="Times New Roman" pitchFamily="18" charset="0"/>
                <a:cs typeface="Times New Roman" pitchFamily="18" charset="0"/>
              </a:rPr>
              <a:t> </a:t>
            </a:r>
            <a:r>
              <a:rPr sz="2400" b="1" u="none" spc="-5" dirty="0">
                <a:solidFill>
                  <a:srgbClr val="0070C0"/>
                </a:solidFill>
                <a:latin typeface="Times New Roman" pitchFamily="18" charset="0"/>
                <a:cs typeface="Times New Roman" pitchFamily="18" charset="0"/>
              </a:rPr>
              <a:t>Practice:</a:t>
            </a:r>
            <a:endParaRPr sz="2400" b="1" dirty="0">
              <a:solidFill>
                <a:srgbClr val="0070C0"/>
              </a:solidFill>
              <a:latin typeface="Times New Roman" pitchFamily="18" charset="0"/>
              <a:cs typeface="Times New Roman" pitchFamily="18" charset="0"/>
            </a:endParaRPr>
          </a:p>
          <a:p>
            <a:pPr marL="0" indent="0" algn="just">
              <a:lnSpc>
                <a:spcPct val="100000"/>
              </a:lnSpc>
              <a:spcBef>
                <a:spcPts val="475"/>
              </a:spcBef>
              <a:buNone/>
              <a:tabLst>
                <a:tab pos="528955" algn="l"/>
              </a:tabLst>
            </a:pPr>
            <a:r>
              <a:rPr sz="2400" u="none" dirty="0">
                <a:latin typeface="Times New Roman" pitchFamily="18" charset="0"/>
                <a:cs typeface="Times New Roman" pitchFamily="18" charset="0"/>
              </a:rPr>
              <a:t>1)	</a:t>
            </a:r>
            <a:r>
              <a:rPr sz="2400" u="none" spc="-5" dirty="0">
                <a:latin typeface="Times New Roman" pitchFamily="18" charset="0"/>
                <a:cs typeface="Times New Roman" pitchFamily="18" charset="0"/>
              </a:rPr>
              <a:t>Communicate</a:t>
            </a:r>
            <a:r>
              <a:rPr sz="2400" u="none" spc="10" dirty="0">
                <a:latin typeface="Times New Roman" pitchFamily="18" charset="0"/>
                <a:cs typeface="Times New Roman" pitchFamily="18" charset="0"/>
              </a:rPr>
              <a:t> </a:t>
            </a:r>
            <a:r>
              <a:rPr sz="2400" u="none" spc="-5" dirty="0">
                <a:latin typeface="Times New Roman" pitchFamily="18" charset="0"/>
                <a:cs typeface="Times New Roman" pitchFamily="18" charset="0"/>
              </a:rPr>
              <a:t>Evaluation</a:t>
            </a:r>
            <a:r>
              <a:rPr sz="2400" u="none" dirty="0">
                <a:latin typeface="Times New Roman" pitchFamily="18" charset="0"/>
                <a:cs typeface="Times New Roman" pitchFamily="18" charset="0"/>
              </a:rPr>
              <a:t> </a:t>
            </a:r>
            <a:r>
              <a:rPr sz="2400" u="none" spc="-5" dirty="0">
                <a:latin typeface="Times New Roman" pitchFamily="18" charset="0"/>
                <a:cs typeface="Times New Roman" pitchFamily="18" charset="0"/>
              </a:rPr>
              <a:t>and</a:t>
            </a:r>
            <a:r>
              <a:rPr sz="2400" u="none" spc="10" dirty="0">
                <a:latin typeface="Times New Roman" pitchFamily="18" charset="0"/>
                <a:cs typeface="Times New Roman" pitchFamily="18" charset="0"/>
              </a:rPr>
              <a:t> </a:t>
            </a:r>
            <a:r>
              <a:rPr sz="2400" u="none" spc="-5" dirty="0">
                <a:latin typeface="Times New Roman" pitchFamily="18" charset="0"/>
                <a:cs typeface="Times New Roman" pitchFamily="18" charset="0"/>
              </a:rPr>
              <a:t>Grading in</a:t>
            </a:r>
            <a:r>
              <a:rPr sz="2400" u="none" spc="-35" dirty="0">
                <a:latin typeface="Times New Roman" pitchFamily="18" charset="0"/>
                <a:cs typeface="Times New Roman" pitchFamily="18" charset="0"/>
              </a:rPr>
              <a:t> Writing</a:t>
            </a:r>
            <a:endParaRPr sz="2400" dirty="0">
              <a:latin typeface="Times New Roman" pitchFamily="18" charset="0"/>
              <a:cs typeface="Times New Roman" pitchFamily="18" charset="0"/>
            </a:endParaRPr>
          </a:p>
          <a:p>
            <a:pPr marL="12700" marR="5080" indent="0" algn="just">
              <a:lnSpc>
                <a:spcPct val="80000"/>
              </a:lnSpc>
              <a:spcBef>
                <a:spcPts val="994"/>
              </a:spcBef>
              <a:buNone/>
              <a:tabLst>
                <a:tab pos="871855" algn="l"/>
                <a:tab pos="872490" algn="l"/>
                <a:tab pos="1482725" algn="l"/>
                <a:tab pos="2494915" algn="l"/>
                <a:tab pos="2888615" algn="l"/>
                <a:tab pos="3746500" algn="l"/>
                <a:tab pos="4263390" algn="l"/>
                <a:tab pos="5353050" algn="l"/>
                <a:tab pos="5962650" algn="l"/>
                <a:tab pos="6401435" algn="l"/>
                <a:tab pos="7337425" algn="l"/>
                <a:tab pos="7916545" algn="l"/>
                <a:tab pos="9161780" algn="l"/>
                <a:tab pos="10082530" algn="l"/>
              </a:tabLst>
            </a:pPr>
            <a:r>
              <a:rPr lang="en-US" sz="2400" dirty="0">
                <a:latin typeface="Times New Roman" pitchFamily="18" charset="0"/>
                <a:cs typeface="Times New Roman" pitchFamily="18" charset="0"/>
              </a:rPr>
              <a:t>      </a:t>
            </a:r>
            <a:r>
              <a:rPr sz="2400" b="0" i="0" u="none" spc="-5" dirty="0">
                <a:latin typeface="Times New Roman" pitchFamily="18" charset="0"/>
                <a:cs typeface="Times New Roman" pitchFamily="18" charset="0"/>
              </a:rPr>
              <a:t>T</a:t>
            </a:r>
            <a:r>
              <a:rPr sz="2400" b="0" i="0" u="none" dirty="0">
                <a:latin typeface="Times New Roman" pitchFamily="18" charset="0"/>
                <a:cs typeface="Times New Roman" pitchFamily="18" charset="0"/>
              </a:rPr>
              <a:t>h</a:t>
            </a:r>
            <a:r>
              <a:rPr sz="2400" b="0" i="0" u="none" spc="-5" dirty="0">
                <a:latin typeface="Times New Roman" pitchFamily="18" charset="0"/>
                <a:cs typeface="Times New Roman" pitchFamily="18" charset="0"/>
              </a:rPr>
              <a:t>e</a:t>
            </a:r>
            <a:r>
              <a:rPr lang="en-US" sz="2400" dirty="0">
                <a:latin typeface="Times New Roman" pitchFamily="18" charset="0"/>
                <a:cs typeface="Times New Roman" pitchFamily="18" charset="0"/>
              </a:rPr>
              <a:t> </a:t>
            </a:r>
            <a:r>
              <a:rPr sz="2400" b="0" i="0" u="none" spc="-5" dirty="0">
                <a:latin typeface="Times New Roman" pitchFamily="18" charset="0"/>
                <a:cs typeface="Times New Roman" pitchFamily="18" charset="0"/>
              </a:rPr>
              <a:t>m</a:t>
            </a:r>
            <a:r>
              <a:rPr sz="2400" b="0" i="0" u="none" spc="-15" dirty="0">
                <a:latin typeface="Times New Roman" pitchFamily="18" charset="0"/>
                <a:cs typeface="Times New Roman" pitchFamily="18" charset="0"/>
              </a:rPr>
              <a:t>a</a:t>
            </a:r>
            <a:r>
              <a:rPr sz="2400" b="0" i="0" u="none" spc="-5" dirty="0">
                <a:latin typeface="Times New Roman" pitchFamily="18" charset="0"/>
                <a:cs typeface="Times New Roman" pitchFamily="18" charset="0"/>
              </a:rPr>
              <a:t>n</a:t>
            </a:r>
            <a:r>
              <a:rPr sz="2400" b="0" i="0" u="none" dirty="0">
                <a:latin typeface="Times New Roman" pitchFamily="18" charset="0"/>
                <a:cs typeface="Times New Roman" pitchFamily="18" charset="0"/>
              </a:rPr>
              <a:t>n</a:t>
            </a:r>
            <a:r>
              <a:rPr sz="2400" b="0" i="0" u="none" spc="-5" dirty="0">
                <a:latin typeface="Times New Roman" pitchFamily="18" charset="0"/>
                <a:cs typeface="Times New Roman" pitchFamily="18" charset="0"/>
              </a:rPr>
              <a:t>er</a:t>
            </a:r>
            <a:r>
              <a:rPr lang="en-US" sz="2400" dirty="0">
                <a:latin typeface="Times New Roman" pitchFamily="18" charset="0"/>
                <a:cs typeface="Times New Roman" pitchFamily="18" charset="0"/>
              </a:rPr>
              <a:t> </a:t>
            </a:r>
            <a:r>
              <a:rPr sz="2400" b="0" i="0" u="none" spc="-5" dirty="0">
                <a:latin typeface="Times New Roman" pitchFamily="18" charset="0"/>
                <a:cs typeface="Times New Roman" pitchFamily="18" charset="0"/>
              </a:rPr>
              <a:t>in</a:t>
            </a:r>
            <a:r>
              <a:rPr lang="en-US" sz="2400" dirty="0">
                <a:latin typeface="Times New Roman" pitchFamily="18" charset="0"/>
                <a:cs typeface="Times New Roman" pitchFamily="18" charset="0"/>
              </a:rPr>
              <a:t> </a:t>
            </a:r>
            <a:r>
              <a:rPr sz="2400" b="0" i="0" u="none" spc="-10" dirty="0">
                <a:latin typeface="Times New Roman" pitchFamily="18" charset="0"/>
                <a:cs typeface="Times New Roman" pitchFamily="18" charset="0"/>
              </a:rPr>
              <a:t>whic</a:t>
            </a:r>
            <a:r>
              <a:rPr sz="2400" b="0" i="0" u="none" spc="-5" dirty="0">
                <a:latin typeface="Times New Roman" pitchFamily="18" charset="0"/>
                <a:cs typeface="Times New Roman" pitchFamily="18" charset="0"/>
              </a:rPr>
              <a:t>h</a:t>
            </a:r>
            <a:r>
              <a:rPr lang="en-US" sz="2400" dirty="0">
                <a:latin typeface="Times New Roman" pitchFamily="18" charset="0"/>
                <a:cs typeface="Times New Roman" pitchFamily="18" charset="0"/>
              </a:rPr>
              <a:t> </a:t>
            </a:r>
            <a:r>
              <a:rPr sz="2400" b="0" i="0" u="none" spc="-5" dirty="0">
                <a:latin typeface="Times New Roman" pitchFamily="18" charset="0"/>
                <a:cs typeface="Times New Roman" pitchFamily="18" charset="0"/>
              </a:rPr>
              <a:t>the</a:t>
            </a:r>
            <a:r>
              <a:rPr lang="en-US" sz="2400" dirty="0">
                <a:latin typeface="Times New Roman" pitchFamily="18" charset="0"/>
                <a:cs typeface="Times New Roman" pitchFamily="18" charset="0"/>
              </a:rPr>
              <a:t> </a:t>
            </a:r>
            <a:r>
              <a:rPr sz="2400" b="0" i="0" u="none" spc="-10" dirty="0">
                <a:latin typeface="Times New Roman" pitchFamily="18" charset="0"/>
                <a:cs typeface="Times New Roman" pitchFamily="18" charset="0"/>
              </a:rPr>
              <a:t>student</a:t>
            </a:r>
            <a:r>
              <a:rPr sz="2400" b="0" i="0" u="none" spc="-5" dirty="0">
                <a:latin typeface="Times New Roman" pitchFamily="18" charset="0"/>
                <a:cs typeface="Times New Roman" pitchFamily="18" charset="0"/>
              </a:rPr>
              <a:t>s</a:t>
            </a:r>
            <a:r>
              <a:rPr lang="en-US" sz="2400" dirty="0">
                <a:latin typeface="Times New Roman" pitchFamily="18" charset="0"/>
                <a:cs typeface="Times New Roman" pitchFamily="18" charset="0"/>
              </a:rPr>
              <a:t> </a:t>
            </a:r>
            <a:r>
              <a:rPr sz="2400" b="0" i="0" u="none" spc="-10" dirty="0">
                <a:latin typeface="Times New Roman" pitchFamily="18" charset="0"/>
                <a:cs typeface="Times New Roman" pitchFamily="18" charset="0"/>
              </a:rPr>
              <a:t>wil</a:t>
            </a:r>
            <a:r>
              <a:rPr sz="2400" b="0" i="0" u="none" spc="-5" dirty="0">
                <a:latin typeface="Times New Roman" pitchFamily="18" charset="0"/>
                <a:cs typeface="Times New Roman" pitchFamily="18" charset="0"/>
              </a:rPr>
              <a:t>l</a:t>
            </a:r>
            <a:r>
              <a:rPr lang="en-US" sz="2400" dirty="0">
                <a:latin typeface="Times New Roman" pitchFamily="18" charset="0"/>
                <a:cs typeface="Times New Roman" pitchFamily="18" charset="0"/>
              </a:rPr>
              <a:t> </a:t>
            </a:r>
            <a:r>
              <a:rPr sz="2400" b="0" i="0" u="none" dirty="0">
                <a:latin typeface="Times New Roman" pitchFamily="18" charset="0"/>
                <a:cs typeface="Times New Roman" pitchFamily="18" charset="0"/>
              </a:rPr>
              <a:t>b</a:t>
            </a:r>
            <a:r>
              <a:rPr sz="2400" b="0" i="0" u="none" spc="-5" dirty="0">
                <a:latin typeface="Times New Roman" pitchFamily="18" charset="0"/>
                <a:cs typeface="Times New Roman" pitchFamily="18" charset="0"/>
              </a:rPr>
              <a:t>e</a:t>
            </a:r>
            <a:r>
              <a:rPr lang="en-US" sz="2400" dirty="0">
                <a:latin typeface="Times New Roman" pitchFamily="18" charset="0"/>
                <a:cs typeface="Times New Roman" pitchFamily="18" charset="0"/>
              </a:rPr>
              <a:t> </a:t>
            </a:r>
            <a:r>
              <a:rPr sz="2400" b="0" i="0" u="none" spc="-5" dirty="0">
                <a:latin typeface="Times New Roman" pitchFamily="18" charset="0"/>
                <a:cs typeface="Times New Roman" pitchFamily="18" charset="0"/>
              </a:rPr>
              <a:t>graded</a:t>
            </a:r>
            <a:r>
              <a:rPr sz="2400" b="0" i="0" u="none" dirty="0">
                <a:latin typeface="Times New Roman" pitchFamily="18" charset="0"/>
                <a:cs typeface="Times New Roman" pitchFamily="18" charset="0"/>
              </a:rPr>
              <a:t>	</a:t>
            </a:r>
            <a:r>
              <a:rPr sz="2400" b="0" i="0" u="none" spc="-5" dirty="0">
                <a:latin typeface="Times New Roman" pitchFamily="18" charset="0"/>
                <a:cs typeface="Times New Roman" pitchFamily="18" charset="0"/>
              </a:rPr>
              <a:t>and</a:t>
            </a:r>
            <a:r>
              <a:rPr lang="en-US" sz="2400" dirty="0">
                <a:latin typeface="Times New Roman" pitchFamily="18" charset="0"/>
                <a:cs typeface="Times New Roman" pitchFamily="18" charset="0"/>
              </a:rPr>
              <a:t> </a:t>
            </a:r>
            <a:r>
              <a:rPr sz="2400" b="0" i="0" u="none" spc="-5" dirty="0">
                <a:latin typeface="Times New Roman" pitchFamily="18" charset="0"/>
                <a:cs typeface="Times New Roman" pitchFamily="18" charset="0"/>
              </a:rPr>
              <a:t>evaluated</a:t>
            </a:r>
            <a:r>
              <a:rPr lang="en-US" sz="2400" dirty="0">
                <a:latin typeface="Times New Roman" pitchFamily="18" charset="0"/>
                <a:cs typeface="Times New Roman" pitchFamily="18" charset="0"/>
              </a:rPr>
              <a:t> </a:t>
            </a:r>
            <a:r>
              <a:rPr sz="2400" b="0" i="0" u="none" spc="-10" dirty="0">
                <a:latin typeface="Times New Roman" pitchFamily="18" charset="0"/>
                <a:cs typeface="Times New Roman" pitchFamily="18" charset="0"/>
              </a:rPr>
              <a:t>sh</a:t>
            </a:r>
            <a:r>
              <a:rPr sz="2400" b="0" i="0" u="none" dirty="0">
                <a:latin typeface="Times New Roman" pitchFamily="18" charset="0"/>
                <a:cs typeface="Times New Roman" pitchFamily="18" charset="0"/>
              </a:rPr>
              <a:t>o</a:t>
            </a:r>
            <a:r>
              <a:rPr sz="2400" b="0" i="0" u="none" spc="-5" dirty="0">
                <a:latin typeface="Times New Roman" pitchFamily="18" charset="0"/>
                <a:cs typeface="Times New Roman" pitchFamily="18" charset="0"/>
              </a:rPr>
              <a:t>uld</a:t>
            </a:r>
            <a:r>
              <a:rPr lang="en-US" sz="2400" dirty="0">
                <a:latin typeface="Times New Roman" pitchFamily="18" charset="0"/>
                <a:cs typeface="Times New Roman" pitchFamily="18" charset="0"/>
              </a:rPr>
              <a:t> </a:t>
            </a:r>
            <a:r>
              <a:rPr sz="2400" b="0" i="0" u="none" dirty="0">
                <a:latin typeface="Times New Roman" pitchFamily="18" charset="0"/>
                <a:cs typeface="Times New Roman" pitchFamily="18" charset="0"/>
              </a:rPr>
              <a:t>be  </a:t>
            </a:r>
            <a:r>
              <a:rPr sz="2400" b="0" i="0" u="none" spc="-5" dirty="0">
                <a:latin typeface="Times New Roman" pitchFamily="18" charset="0"/>
                <a:cs typeface="Times New Roman" pitchFamily="18" charset="0"/>
              </a:rPr>
              <a:t>documented</a:t>
            </a:r>
            <a:r>
              <a:rPr sz="2400" b="0" i="0" u="none" spc="15" dirty="0">
                <a:latin typeface="Times New Roman" pitchFamily="18" charset="0"/>
                <a:cs typeface="Times New Roman" pitchFamily="18" charset="0"/>
              </a:rPr>
              <a:t> </a:t>
            </a:r>
            <a:r>
              <a:rPr sz="2400" b="0" i="0" u="none" spc="-5" dirty="0">
                <a:latin typeface="Times New Roman" pitchFamily="18" charset="0"/>
                <a:cs typeface="Times New Roman" pitchFamily="18" charset="0"/>
              </a:rPr>
              <a:t>in writing</a:t>
            </a:r>
            <a:r>
              <a:rPr sz="2400" b="0" i="0" u="none" spc="15" dirty="0">
                <a:latin typeface="Times New Roman" pitchFamily="18" charset="0"/>
                <a:cs typeface="Times New Roman" pitchFamily="18" charset="0"/>
              </a:rPr>
              <a:t> </a:t>
            </a:r>
            <a:r>
              <a:rPr sz="2400" b="0" i="0" u="none" spc="-5" dirty="0">
                <a:latin typeface="Times New Roman" pitchFamily="18" charset="0"/>
                <a:cs typeface="Times New Roman" pitchFamily="18" charset="0"/>
              </a:rPr>
              <a:t>and</a:t>
            </a:r>
            <a:r>
              <a:rPr sz="2400" b="0" i="0" u="none" spc="10" dirty="0">
                <a:latin typeface="Times New Roman" pitchFamily="18" charset="0"/>
                <a:cs typeface="Times New Roman" pitchFamily="18" charset="0"/>
              </a:rPr>
              <a:t> </a:t>
            </a:r>
            <a:r>
              <a:rPr sz="2400" b="0" i="0" u="none" spc="-5" dirty="0">
                <a:latin typeface="Times New Roman" pitchFamily="18" charset="0"/>
                <a:cs typeface="Times New Roman" pitchFamily="18" charset="0"/>
              </a:rPr>
              <a:t>communicated</a:t>
            </a:r>
            <a:r>
              <a:rPr sz="2400" b="0" i="0" u="none" spc="40" dirty="0">
                <a:latin typeface="Times New Roman" pitchFamily="18" charset="0"/>
                <a:cs typeface="Times New Roman" pitchFamily="18" charset="0"/>
              </a:rPr>
              <a:t> </a:t>
            </a:r>
            <a:r>
              <a:rPr sz="2400" b="0" i="0" u="none" spc="-5" dirty="0">
                <a:latin typeface="Times New Roman" pitchFamily="18" charset="0"/>
                <a:cs typeface="Times New Roman" pitchFamily="18" charset="0"/>
              </a:rPr>
              <a:t>to all.</a:t>
            </a:r>
            <a:endParaRPr sz="2400" dirty="0">
              <a:latin typeface="Times New Roman" pitchFamily="18" charset="0"/>
              <a:cs typeface="Times New Roman" pitchFamily="18" charset="0"/>
            </a:endParaRPr>
          </a:p>
          <a:p>
            <a:pPr marL="0" indent="0" algn="just">
              <a:lnSpc>
                <a:spcPct val="100000"/>
              </a:lnSpc>
              <a:spcBef>
                <a:spcPts val="480"/>
              </a:spcBef>
              <a:buNone/>
            </a:pPr>
            <a:r>
              <a:rPr sz="2400" i="0" u="none" spc="-5" dirty="0">
                <a:latin typeface="Times New Roman" pitchFamily="18" charset="0"/>
                <a:cs typeface="Times New Roman" pitchFamily="18" charset="0"/>
              </a:rPr>
              <a:t>2)</a:t>
            </a:r>
            <a:r>
              <a:rPr sz="2400" i="0" u="none" spc="5" dirty="0">
                <a:latin typeface="Times New Roman" pitchFamily="18" charset="0"/>
                <a:cs typeface="Times New Roman" pitchFamily="18" charset="0"/>
              </a:rPr>
              <a:t> </a:t>
            </a:r>
            <a:r>
              <a:rPr sz="2400" u="none" spc="-5" dirty="0">
                <a:latin typeface="Times New Roman" pitchFamily="18" charset="0"/>
                <a:cs typeface="Times New Roman" pitchFamily="18" charset="0"/>
              </a:rPr>
              <a:t>Identify</a:t>
            </a:r>
            <a:r>
              <a:rPr sz="2400" u="none" spc="10" dirty="0">
                <a:latin typeface="Times New Roman" pitchFamily="18" charset="0"/>
                <a:cs typeface="Times New Roman" pitchFamily="18" charset="0"/>
              </a:rPr>
              <a:t> </a:t>
            </a:r>
            <a:r>
              <a:rPr sz="2400" u="none" spc="-10" dirty="0">
                <a:latin typeface="Times New Roman" pitchFamily="18" charset="0"/>
                <a:cs typeface="Times New Roman" pitchFamily="18" charset="0"/>
              </a:rPr>
              <a:t>Effect</a:t>
            </a:r>
            <a:r>
              <a:rPr sz="2400" u="none" spc="20" dirty="0">
                <a:latin typeface="Times New Roman" pitchFamily="18" charset="0"/>
                <a:cs typeface="Times New Roman" pitchFamily="18" charset="0"/>
              </a:rPr>
              <a:t> </a:t>
            </a:r>
            <a:r>
              <a:rPr sz="2400" u="none" spc="-5" dirty="0">
                <a:latin typeface="Times New Roman" pitchFamily="18" charset="0"/>
                <a:cs typeface="Times New Roman" pitchFamily="18" charset="0"/>
              </a:rPr>
              <a:t>of</a:t>
            </a:r>
            <a:r>
              <a:rPr sz="2400" u="none" spc="10" dirty="0">
                <a:latin typeface="Times New Roman" pitchFamily="18" charset="0"/>
                <a:cs typeface="Times New Roman" pitchFamily="18" charset="0"/>
              </a:rPr>
              <a:t> </a:t>
            </a:r>
            <a:r>
              <a:rPr sz="2400" u="none" spc="-5" dirty="0">
                <a:latin typeface="Times New Roman" pitchFamily="18" charset="0"/>
                <a:cs typeface="Times New Roman" pitchFamily="18" charset="0"/>
              </a:rPr>
              <a:t>Failing</a:t>
            </a:r>
            <a:r>
              <a:rPr sz="2400" u="none" spc="15" dirty="0">
                <a:latin typeface="Times New Roman" pitchFamily="18" charset="0"/>
                <a:cs typeface="Times New Roman" pitchFamily="18" charset="0"/>
              </a:rPr>
              <a:t> </a:t>
            </a:r>
            <a:r>
              <a:rPr sz="2400" u="none" spc="-5" dirty="0">
                <a:latin typeface="Times New Roman" pitchFamily="18" charset="0"/>
                <a:cs typeface="Times New Roman" pitchFamily="18" charset="0"/>
              </a:rPr>
              <a:t>Clinical</a:t>
            </a:r>
            <a:r>
              <a:rPr sz="2400" u="none" dirty="0">
                <a:latin typeface="Times New Roman" pitchFamily="18" charset="0"/>
                <a:cs typeface="Times New Roman" pitchFamily="18" charset="0"/>
              </a:rPr>
              <a:t> </a:t>
            </a:r>
            <a:r>
              <a:rPr sz="2400" u="none" spc="-5" dirty="0">
                <a:latin typeface="Times New Roman" pitchFamily="18" charset="0"/>
                <a:cs typeface="Times New Roman" pitchFamily="18" charset="0"/>
              </a:rPr>
              <a:t>Practicum</a:t>
            </a:r>
            <a:r>
              <a:rPr sz="2400" u="none" spc="25" dirty="0">
                <a:latin typeface="Times New Roman" pitchFamily="18" charset="0"/>
                <a:cs typeface="Times New Roman" pitchFamily="18" charset="0"/>
              </a:rPr>
              <a:t> </a:t>
            </a:r>
            <a:r>
              <a:rPr sz="2400" u="none" spc="-5" dirty="0">
                <a:latin typeface="Times New Roman" pitchFamily="18" charset="0"/>
                <a:cs typeface="Times New Roman" pitchFamily="18" charset="0"/>
              </a:rPr>
              <a:t>in</a:t>
            </a:r>
            <a:r>
              <a:rPr sz="2400" u="none" spc="5" dirty="0">
                <a:latin typeface="Times New Roman" pitchFamily="18" charset="0"/>
                <a:cs typeface="Times New Roman" pitchFamily="18" charset="0"/>
              </a:rPr>
              <a:t> </a:t>
            </a:r>
            <a:r>
              <a:rPr sz="2400" u="none" spc="-5" dirty="0">
                <a:latin typeface="Times New Roman" pitchFamily="18" charset="0"/>
                <a:cs typeface="Times New Roman" pitchFamily="18" charset="0"/>
              </a:rPr>
              <a:t>Course</a:t>
            </a:r>
            <a:r>
              <a:rPr sz="2400" u="none" spc="-10" dirty="0">
                <a:latin typeface="Times New Roman" pitchFamily="18" charset="0"/>
                <a:cs typeface="Times New Roman" pitchFamily="18" charset="0"/>
              </a:rPr>
              <a:t> Grade</a:t>
            </a:r>
            <a:endParaRPr sz="2400" dirty="0">
              <a:latin typeface="Times New Roman" pitchFamily="18" charset="0"/>
              <a:cs typeface="Times New Roman" pitchFamily="18" charset="0"/>
            </a:endParaRPr>
          </a:p>
          <a:p>
            <a:pPr marL="12700" indent="0" algn="just">
              <a:lnSpc>
                <a:spcPct val="100000"/>
              </a:lnSpc>
              <a:spcBef>
                <a:spcPts val="470"/>
              </a:spcBef>
              <a:buNone/>
              <a:tabLst>
                <a:tab pos="940435" algn="l"/>
                <a:tab pos="941069" algn="l"/>
              </a:tabLst>
            </a:pPr>
            <a:r>
              <a:rPr lang="en-US" sz="2400" b="0" i="0" u="none" spc="-5" dirty="0">
                <a:latin typeface="Times New Roman" pitchFamily="18" charset="0"/>
                <a:cs typeface="Times New Roman" pitchFamily="18" charset="0"/>
              </a:rPr>
              <a:t>    </a:t>
            </a:r>
            <a:r>
              <a:rPr sz="2400" b="0" i="0" u="none" spc="-5" dirty="0">
                <a:latin typeface="Times New Roman" pitchFamily="18" charset="0"/>
                <a:cs typeface="Times New Roman" pitchFamily="18" charset="0"/>
              </a:rPr>
              <a:t>The</a:t>
            </a:r>
            <a:r>
              <a:rPr sz="2400" b="0" i="0" u="none" spc="15" dirty="0">
                <a:latin typeface="Times New Roman" pitchFamily="18" charset="0"/>
                <a:cs typeface="Times New Roman" pitchFamily="18" charset="0"/>
              </a:rPr>
              <a:t> </a:t>
            </a:r>
            <a:r>
              <a:rPr sz="2400" b="0" i="0" u="none" spc="-10" dirty="0">
                <a:latin typeface="Times New Roman" pitchFamily="18" charset="0"/>
                <a:cs typeface="Times New Roman" pitchFamily="18" charset="0"/>
              </a:rPr>
              <a:t>effect</a:t>
            </a:r>
            <a:r>
              <a:rPr sz="2400" b="0" i="0" u="none" spc="20" dirty="0">
                <a:latin typeface="Times New Roman" pitchFamily="18" charset="0"/>
                <a:cs typeface="Times New Roman" pitchFamily="18" charset="0"/>
              </a:rPr>
              <a:t> </a:t>
            </a:r>
            <a:r>
              <a:rPr sz="2400" b="0" i="0" u="none" spc="-5" dirty="0">
                <a:latin typeface="Times New Roman" pitchFamily="18" charset="0"/>
                <a:cs typeface="Times New Roman" pitchFamily="18" charset="0"/>
              </a:rPr>
              <a:t>should </a:t>
            </a:r>
            <a:r>
              <a:rPr sz="2400" b="0" i="0" u="none" dirty="0">
                <a:latin typeface="Times New Roman" pitchFamily="18" charset="0"/>
                <a:cs typeface="Times New Roman" pitchFamily="18" charset="0"/>
              </a:rPr>
              <a:t>be</a:t>
            </a:r>
            <a:r>
              <a:rPr sz="2400" b="0" i="0" u="none" spc="5" dirty="0">
                <a:latin typeface="Times New Roman" pitchFamily="18" charset="0"/>
                <a:cs typeface="Times New Roman" pitchFamily="18" charset="0"/>
              </a:rPr>
              <a:t> </a:t>
            </a:r>
            <a:r>
              <a:rPr sz="2400" b="0" i="0" u="none" spc="-5" dirty="0">
                <a:latin typeface="Times New Roman" pitchFamily="18" charset="0"/>
                <a:cs typeface="Times New Roman" pitchFamily="18" charset="0"/>
              </a:rPr>
              <a:t>clearly</a:t>
            </a:r>
            <a:r>
              <a:rPr sz="2400" b="0" i="0" u="none" spc="30" dirty="0">
                <a:latin typeface="Times New Roman" pitchFamily="18" charset="0"/>
                <a:cs typeface="Times New Roman" pitchFamily="18" charset="0"/>
              </a:rPr>
              <a:t> </a:t>
            </a:r>
            <a:r>
              <a:rPr sz="2400" b="0" i="0" u="none" spc="-10" dirty="0">
                <a:latin typeface="Times New Roman" pitchFamily="18" charset="0"/>
                <a:cs typeface="Times New Roman" pitchFamily="18" charset="0"/>
              </a:rPr>
              <a:t>stated</a:t>
            </a:r>
            <a:r>
              <a:rPr sz="2400" b="0" i="0" u="none" spc="10" dirty="0">
                <a:latin typeface="Times New Roman" pitchFamily="18" charset="0"/>
                <a:cs typeface="Times New Roman" pitchFamily="18" charset="0"/>
              </a:rPr>
              <a:t> </a:t>
            </a:r>
            <a:r>
              <a:rPr sz="2400" b="0" i="0" u="none" spc="-5" dirty="0">
                <a:latin typeface="Times New Roman" pitchFamily="18" charset="0"/>
                <a:cs typeface="Times New Roman" pitchFamily="18" charset="0"/>
              </a:rPr>
              <a:t>in</a:t>
            </a:r>
            <a:r>
              <a:rPr sz="2400" b="0" i="0" u="none" spc="5" dirty="0">
                <a:latin typeface="Times New Roman" pitchFamily="18" charset="0"/>
                <a:cs typeface="Times New Roman" pitchFamily="18" charset="0"/>
              </a:rPr>
              <a:t> </a:t>
            </a:r>
            <a:r>
              <a:rPr sz="2400" b="0" i="0" u="none" spc="-5" dirty="0">
                <a:latin typeface="Times New Roman" pitchFamily="18" charset="0"/>
                <a:cs typeface="Times New Roman" pitchFamily="18" charset="0"/>
              </a:rPr>
              <a:t>the</a:t>
            </a:r>
            <a:r>
              <a:rPr sz="2400" b="0" i="0" u="none" spc="5" dirty="0">
                <a:latin typeface="Times New Roman" pitchFamily="18" charset="0"/>
                <a:cs typeface="Times New Roman" pitchFamily="18" charset="0"/>
              </a:rPr>
              <a:t> </a:t>
            </a:r>
            <a:r>
              <a:rPr sz="2400" b="0" i="0" u="none" spc="-5" dirty="0">
                <a:latin typeface="Times New Roman" pitchFamily="18" charset="0"/>
                <a:cs typeface="Times New Roman" pitchFamily="18" charset="0"/>
              </a:rPr>
              <a:t>course</a:t>
            </a:r>
            <a:r>
              <a:rPr sz="2400" b="0" i="0" u="none" spc="5" dirty="0">
                <a:latin typeface="Times New Roman" pitchFamily="18" charset="0"/>
                <a:cs typeface="Times New Roman" pitchFamily="18" charset="0"/>
              </a:rPr>
              <a:t> </a:t>
            </a:r>
            <a:r>
              <a:rPr sz="2400" b="0" i="0" u="none" spc="-5" dirty="0">
                <a:latin typeface="Times New Roman" pitchFamily="18" charset="0"/>
                <a:cs typeface="Times New Roman" pitchFamily="18" charset="0"/>
              </a:rPr>
              <a:t>syllabus</a:t>
            </a:r>
            <a:r>
              <a:rPr sz="2400" b="0" i="0" u="none" spc="-10" dirty="0">
                <a:latin typeface="Times New Roman" pitchFamily="18" charset="0"/>
                <a:cs typeface="Times New Roman" pitchFamily="18" charset="0"/>
              </a:rPr>
              <a:t> </a:t>
            </a:r>
            <a:r>
              <a:rPr sz="2400" b="0" i="0" u="none" spc="-5" dirty="0">
                <a:latin typeface="Times New Roman" pitchFamily="18" charset="0"/>
                <a:cs typeface="Times New Roman" pitchFamily="18" charset="0"/>
              </a:rPr>
              <a:t>and</a:t>
            </a:r>
            <a:r>
              <a:rPr sz="2400" b="0" i="0" u="none" dirty="0">
                <a:latin typeface="Times New Roman" pitchFamily="18" charset="0"/>
                <a:cs typeface="Times New Roman" pitchFamily="18" charset="0"/>
              </a:rPr>
              <a:t> </a:t>
            </a:r>
            <a:r>
              <a:rPr sz="2400" b="0" i="0" u="none" spc="-5" dirty="0">
                <a:latin typeface="Times New Roman" pitchFamily="18" charset="0"/>
                <a:cs typeface="Times New Roman" pitchFamily="18" charset="0"/>
              </a:rPr>
              <a:t>policies.</a:t>
            </a:r>
            <a:endParaRPr sz="2400" dirty="0">
              <a:latin typeface="Times New Roman" pitchFamily="18" charset="0"/>
              <a:cs typeface="Times New Roman" pitchFamily="18" charset="0"/>
            </a:endParaRPr>
          </a:p>
          <a:p>
            <a:pPr marL="241935" indent="-229235" algn="just">
              <a:lnSpc>
                <a:spcPct val="100000"/>
              </a:lnSpc>
              <a:spcBef>
                <a:spcPts val="465"/>
              </a:spcBef>
              <a:buFont typeface="Arial MT"/>
              <a:buChar char="•"/>
              <a:tabLst>
                <a:tab pos="242570" algn="l"/>
                <a:tab pos="243204" algn="l"/>
              </a:tabLst>
            </a:pPr>
            <a:r>
              <a:rPr sz="2400" b="0" i="0" u="none" spc="-10" dirty="0">
                <a:latin typeface="Times New Roman" pitchFamily="18" charset="0"/>
                <a:cs typeface="Times New Roman" pitchFamily="18" charset="0"/>
              </a:rPr>
              <a:t>Sample</a:t>
            </a:r>
            <a:r>
              <a:rPr sz="2400" b="0" i="0" u="none" spc="30" dirty="0">
                <a:latin typeface="Times New Roman" pitchFamily="18" charset="0"/>
                <a:cs typeface="Times New Roman" pitchFamily="18" charset="0"/>
              </a:rPr>
              <a:t> </a:t>
            </a:r>
            <a:r>
              <a:rPr sz="2400" b="0" i="0" u="none" spc="-5" dirty="0">
                <a:latin typeface="Times New Roman" pitchFamily="18" charset="0"/>
                <a:cs typeface="Times New Roman" pitchFamily="18" charset="0"/>
              </a:rPr>
              <a:t>policy</a:t>
            </a:r>
            <a:r>
              <a:rPr sz="2400" b="0" i="0" u="none" spc="5" dirty="0">
                <a:latin typeface="Times New Roman" pitchFamily="18" charset="0"/>
                <a:cs typeface="Times New Roman" pitchFamily="18" charset="0"/>
              </a:rPr>
              <a:t> </a:t>
            </a:r>
            <a:r>
              <a:rPr sz="2400" b="0" i="0" u="none" spc="-10" dirty="0">
                <a:latin typeface="Times New Roman" pitchFamily="18" charset="0"/>
                <a:cs typeface="Times New Roman" pitchFamily="18" charset="0"/>
              </a:rPr>
              <a:t>statement</a:t>
            </a:r>
            <a:r>
              <a:rPr sz="2400" b="0" i="0" u="none" spc="45" dirty="0">
                <a:latin typeface="Times New Roman" pitchFamily="18" charset="0"/>
                <a:cs typeface="Times New Roman" pitchFamily="18" charset="0"/>
              </a:rPr>
              <a:t> </a:t>
            </a:r>
            <a:r>
              <a:rPr sz="2400" b="0" i="0" u="none" spc="-5" dirty="0">
                <a:latin typeface="Times New Roman" pitchFamily="18" charset="0"/>
                <a:cs typeface="Times New Roman" pitchFamily="18" charset="0"/>
              </a:rPr>
              <a:t>in</a:t>
            </a:r>
            <a:r>
              <a:rPr sz="2400" b="0" i="0" u="none" dirty="0">
                <a:latin typeface="Times New Roman" pitchFamily="18" charset="0"/>
                <a:cs typeface="Times New Roman" pitchFamily="18" charset="0"/>
              </a:rPr>
              <a:t> </a:t>
            </a:r>
            <a:r>
              <a:rPr sz="2400" b="0" i="0" u="none" spc="-5" dirty="0">
                <a:latin typeface="Times New Roman" pitchFamily="18" charset="0"/>
                <a:cs typeface="Times New Roman" pitchFamily="18" charset="0"/>
              </a:rPr>
              <a:t>a</a:t>
            </a:r>
            <a:r>
              <a:rPr sz="2400" b="0" i="0" u="none" spc="20" dirty="0">
                <a:latin typeface="Times New Roman" pitchFamily="18" charset="0"/>
                <a:cs typeface="Times New Roman" pitchFamily="18" charset="0"/>
              </a:rPr>
              <a:t> </a:t>
            </a:r>
            <a:r>
              <a:rPr sz="2400" b="0" i="0" u="none" spc="-5" dirty="0">
                <a:latin typeface="Times New Roman" pitchFamily="18" charset="0"/>
                <a:cs typeface="Times New Roman" pitchFamily="18" charset="0"/>
              </a:rPr>
              <a:t>pass-fail</a:t>
            </a:r>
            <a:r>
              <a:rPr sz="2400" b="0" i="0" u="none" spc="5" dirty="0">
                <a:latin typeface="Times New Roman" pitchFamily="18" charset="0"/>
                <a:cs typeface="Times New Roman" pitchFamily="18" charset="0"/>
              </a:rPr>
              <a:t> </a:t>
            </a:r>
            <a:r>
              <a:rPr sz="2400" b="0" i="0" u="none" spc="-5" dirty="0">
                <a:latin typeface="Times New Roman" pitchFamily="18" charset="0"/>
                <a:cs typeface="Times New Roman" pitchFamily="18" charset="0"/>
              </a:rPr>
              <a:t>clinical</a:t>
            </a:r>
            <a:r>
              <a:rPr sz="2400" b="0" i="0" u="none" spc="20" dirty="0">
                <a:latin typeface="Times New Roman" pitchFamily="18" charset="0"/>
                <a:cs typeface="Times New Roman" pitchFamily="18" charset="0"/>
              </a:rPr>
              <a:t> </a:t>
            </a:r>
            <a:r>
              <a:rPr sz="2400" b="0" i="0" u="none" spc="-5" dirty="0">
                <a:latin typeface="Times New Roman" pitchFamily="18" charset="0"/>
                <a:cs typeface="Times New Roman" pitchFamily="18" charset="0"/>
              </a:rPr>
              <a:t>grading:</a:t>
            </a:r>
            <a:r>
              <a:rPr lang="en-US" sz="2400" b="0" i="0" u="none" spc="-5" dirty="0">
                <a:latin typeface="Times New Roman" pitchFamily="18" charset="0"/>
                <a:cs typeface="Times New Roman" pitchFamily="18" charset="0"/>
              </a:rPr>
              <a:t> </a:t>
            </a:r>
            <a:endParaRPr sz="2400" dirty="0">
              <a:latin typeface="Times New Roman" pitchFamily="18" charset="0"/>
              <a:cs typeface="Times New Roman" pitchFamily="18" charset="0"/>
            </a:endParaRPr>
          </a:p>
        </p:txBody>
      </p:sp>
      <p:sp>
        <p:nvSpPr>
          <p:cNvPr id="5" name="object 5"/>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46</a:t>
            </a:fld>
            <a:endParaRPr spc="-5" dirty="0"/>
          </a:p>
        </p:txBody>
      </p:sp>
      <p:sp>
        <p:nvSpPr>
          <p:cNvPr id="2" name="object 2"/>
          <p:cNvSpPr txBox="1">
            <a:spLocks noGrp="1"/>
          </p:cNvSpPr>
          <p:nvPr>
            <p:ph type="title"/>
          </p:nvPr>
        </p:nvSpPr>
        <p:spPr>
          <a:xfrm>
            <a:off x="1208658" y="228600"/>
            <a:ext cx="9716770" cy="603885"/>
          </a:xfrm>
          <a:prstGeom prst="rect">
            <a:avLst/>
          </a:prstGeom>
        </p:spPr>
        <p:txBody>
          <a:bodyPr vert="horz" wrap="square" lIns="0" tIns="12065" rIns="0" bIns="0" rtlCol="0">
            <a:spAutoFit/>
          </a:bodyPr>
          <a:lstStyle/>
          <a:p>
            <a:pPr marL="12700" algn="ctr">
              <a:lnSpc>
                <a:spcPct val="100000"/>
              </a:lnSpc>
              <a:spcBef>
                <a:spcPts val="95"/>
              </a:spcBef>
            </a:pPr>
            <a:r>
              <a:rPr lang="en-US" sz="3800" spc="-25" dirty="0">
                <a:solidFill>
                  <a:srgbClr val="FF0000"/>
                </a:solidFill>
                <a:latin typeface="Times New Roman" pitchFamily="18" charset="0"/>
                <a:cs typeface="Times New Roman" pitchFamily="18" charset="0"/>
              </a:rPr>
              <a:t>Grading</a:t>
            </a:r>
            <a:r>
              <a:rPr lang="en-US" sz="3800" spc="195" dirty="0">
                <a:solidFill>
                  <a:srgbClr val="FF0000"/>
                </a:solidFill>
                <a:latin typeface="Times New Roman" pitchFamily="18" charset="0"/>
                <a:cs typeface="Times New Roman" pitchFamily="18" charset="0"/>
              </a:rPr>
              <a:t> </a:t>
            </a:r>
            <a:r>
              <a:rPr lang="en-US" sz="3800" spc="-5" dirty="0">
                <a:solidFill>
                  <a:srgbClr val="FF0000"/>
                </a:solidFill>
                <a:latin typeface="Times New Roman" pitchFamily="18" charset="0"/>
                <a:cs typeface="Times New Roman" pitchFamily="18" charset="0"/>
              </a:rPr>
              <a:t>clinical</a:t>
            </a:r>
            <a:r>
              <a:rPr lang="en-US" sz="3800" spc="180" dirty="0">
                <a:solidFill>
                  <a:srgbClr val="FF0000"/>
                </a:solidFill>
                <a:latin typeface="Times New Roman" pitchFamily="18" charset="0"/>
                <a:cs typeface="Times New Roman" pitchFamily="18" charset="0"/>
              </a:rPr>
              <a:t> </a:t>
            </a:r>
            <a:r>
              <a:rPr lang="en-US" sz="3800" spc="-25" dirty="0">
                <a:solidFill>
                  <a:srgbClr val="FF0000"/>
                </a:solidFill>
                <a:latin typeface="Times New Roman" pitchFamily="18" charset="0"/>
                <a:cs typeface="Times New Roman" pitchFamily="18" charset="0"/>
              </a:rPr>
              <a:t>practice</a:t>
            </a:r>
            <a:r>
              <a:rPr lang="en-US" sz="3800" spc="265" dirty="0">
                <a:solidFill>
                  <a:srgbClr val="FF0000"/>
                </a:solidFill>
                <a:latin typeface="Times New Roman" pitchFamily="18" charset="0"/>
                <a:cs typeface="Times New Roman" pitchFamily="18" charset="0"/>
              </a:rPr>
              <a:t> </a:t>
            </a:r>
            <a:r>
              <a:rPr lang="en-US" sz="3600" i="1" spc="70" dirty="0">
                <a:solidFill>
                  <a:srgbClr val="FF0000"/>
                </a:solidFill>
                <a:latin typeface="Times New Roman" pitchFamily="18" charset="0"/>
                <a:cs typeface="Times New Roman" pitchFamily="18" charset="0"/>
              </a:rPr>
              <a:t>cont.</a:t>
            </a:r>
            <a:endParaRPr sz="3600" dirty="0">
              <a:latin typeface="Times New Roman"/>
              <a:cs typeface="Times New Roman"/>
            </a:endParaRPr>
          </a:p>
        </p:txBody>
      </p:sp>
      <p:pic>
        <p:nvPicPr>
          <p:cNvPr id="4" name="object 4"/>
          <p:cNvPicPr/>
          <p:nvPr/>
        </p:nvPicPr>
        <p:blipFill>
          <a:blip r:embed="rId2" cstate="print"/>
          <a:stretch>
            <a:fillRect/>
          </a:stretch>
        </p:blipFill>
        <p:spPr>
          <a:xfrm>
            <a:off x="1066800" y="4419600"/>
            <a:ext cx="10357104" cy="9906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47</a:t>
            </a:fld>
            <a:endParaRPr spc="-5" dirty="0"/>
          </a:p>
        </p:txBody>
      </p:sp>
      <p:sp>
        <p:nvSpPr>
          <p:cNvPr id="2" name="object 2"/>
          <p:cNvSpPr txBox="1">
            <a:spLocks noGrp="1"/>
          </p:cNvSpPr>
          <p:nvPr>
            <p:ph type="title"/>
          </p:nvPr>
        </p:nvSpPr>
        <p:spPr>
          <a:xfrm>
            <a:off x="229234" y="335578"/>
            <a:ext cx="11734800" cy="504625"/>
          </a:xfrm>
          <a:prstGeom prst="rect">
            <a:avLst/>
          </a:prstGeom>
        </p:spPr>
        <p:txBody>
          <a:bodyPr vert="horz" wrap="square" lIns="0" tIns="12065" rIns="0" bIns="0" rtlCol="0">
            <a:spAutoFit/>
          </a:bodyPr>
          <a:lstStyle/>
          <a:p>
            <a:pPr marL="562610" indent="0">
              <a:lnSpc>
                <a:spcPct val="100000"/>
              </a:lnSpc>
              <a:tabLst>
                <a:tab pos="792480" algn="l"/>
                <a:tab pos="793115" algn="l"/>
              </a:tabLst>
            </a:pPr>
            <a:r>
              <a:rPr lang="en-US" sz="3200" spc="-5" dirty="0">
                <a:solidFill>
                  <a:srgbClr val="FF0000"/>
                </a:solidFill>
                <a:latin typeface="Times New Roman" pitchFamily="18" charset="0"/>
                <a:cs typeface="Times New Roman" pitchFamily="18" charset="0"/>
              </a:rPr>
              <a:t>Principles</a:t>
            </a:r>
            <a:r>
              <a:rPr lang="en-US" sz="3200" spc="10"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in</a:t>
            </a:r>
            <a:r>
              <a:rPr lang="en-US" sz="3200" spc="5"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evaluating</a:t>
            </a:r>
            <a:r>
              <a:rPr lang="en-US" sz="3200" spc="10"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and</a:t>
            </a:r>
            <a:r>
              <a:rPr lang="en-US" sz="3200" spc="10" dirty="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grading</a:t>
            </a:r>
            <a:r>
              <a:rPr lang="en-US" sz="3200" spc="5"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clinical</a:t>
            </a:r>
            <a:r>
              <a:rPr lang="en-US" sz="3200" spc="15"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Practice cont.,</a:t>
            </a:r>
            <a:endParaRPr lang="en-US" sz="3200" dirty="0">
              <a:solidFill>
                <a:srgbClr val="FF0000"/>
              </a:solidFill>
              <a:latin typeface="Times New Roman" pitchFamily="18" charset="0"/>
              <a:cs typeface="Times New Roman" pitchFamily="18" charset="0"/>
            </a:endParaRPr>
          </a:p>
        </p:txBody>
      </p:sp>
      <p:sp>
        <p:nvSpPr>
          <p:cNvPr id="3" name="object 3"/>
          <p:cNvSpPr txBox="1"/>
          <p:nvPr/>
        </p:nvSpPr>
        <p:spPr>
          <a:xfrm>
            <a:off x="916939" y="1752763"/>
            <a:ext cx="10359390" cy="1103630"/>
          </a:xfrm>
          <a:prstGeom prst="rect">
            <a:avLst/>
          </a:prstGeom>
        </p:spPr>
        <p:txBody>
          <a:bodyPr vert="horz" wrap="square" lIns="0" tIns="83820" rIns="0" bIns="0" rtlCol="0">
            <a:spAutoFit/>
          </a:bodyPr>
          <a:lstStyle/>
          <a:p>
            <a:pPr marL="241300" marR="5080" indent="-229235">
              <a:lnSpc>
                <a:spcPts val="2300"/>
              </a:lnSpc>
              <a:spcBef>
                <a:spcPts val="660"/>
              </a:spcBef>
              <a:buFont typeface="Arial MT"/>
              <a:buChar char="•"/>
              <a:tabLst>
                <a:tab pos="241935" algn="l"/>
              </a:tabLst>
            </a:pPr>
            <a:r>
              <a:rPr sz="2400" dirty="0">
                <a:latin typeface="Times New Roman"/>
                <a:cs typeface="Times New Roman"/>
              </a:rPr>
              <a:t>In</a:t>
            </a:r>
            <a:r>
              <a:rPr sz="2400" spc="215" dirty="0">
                <a:latin typeface="Times New Roman"/>
                <a:cs typeface="Times New Roman"/>
              </a:rPr>
              <a:t> </a:t>
            </a:r>
            <a:r>
              <a:rPr sz="2400" dirty="0">
                <a:latin typeface="Times New Roman"/>
                <a:cs typeface="Times New Roman"/>
              </a:rPr>
              <a:t>a</a:t>
            </a:r>
            <a:r>
              <a:rPr sz="2400" spc="204" dirty="0">
                <a:latin typeface="Times New Roman"/>
                <a:cs typeface="Times New Roman"/>
              </a:rPr>
              <a:t> </a:t>
            </a:r>
            <a:r>
              <a:rPr sz="2400" spc="-10" dirty="0">
                <a:latin typeface="Times New Roman"/>
                <a:cs typeface="Times New Roman"/>
              </a:rPr>
              <a:t>letter-grade</a:t>
            </a:r>
            <a:r>
              <a:rPr sz="2400" spc="220" dirty="0">
                <a:latin typeface="Times New Roman"/>
                <a:cs typeface="Times New Roman"/>
              </a:rPr>
              <a:t> </a:t>
            </a:r>
            <a:r>
              <a:rPr sz="2400" spc="-5" dirty="0">
                <a:latin typeface="Times New Roman"/>
                <a:cs typeface="Times New Roman"/>
              </a:rPr>
              <a:t>system,</a:t>
            </a:r>
            <a:r>
              <a:rPr sz="2400" spc="215" dirty="0">
                <a:latin typeface="Times New Roman"/>
                <a:cs typeface="Times New Roman"/>
              </a:rPr>
              <a:t> </a:t>
            </a:r>
            <a:r>
              <a:rPr sz="2400" dirty="0">
                <a:latin typeface="Times New Roman"/>
                <a:cs typeface="Times New Roman"/>
              </a:rPr>
              <a:t>the</a:t>
            </a:r>
            <a:r>
              <a:rPr sz="2400" spc="220" dirty="0">
                <a:latin typeface="Times New Roman"/>
                <a:cs typeface="Times New Roman"/>
              </a:rPr>
              <a:t> </a:t>
            </a:r>
            <a:r>
              <a:rPr sz="2400" spc="-5" dirty="0">
                <a:latin typeface="Times New Roman"/>
                <a:cs typeface="Times New Roman"/>
              </a:rPr>
              <a:t>policy</a:t>
            </a:r>
            <a:r>
              <a:rPr sz="2400" spc="200" dirty="0">
                <a:latin typeface="Times New Roman"/>
                <a:cs typeface="Times New Roman"/>
              </a:rPr>
              <a:t> </a:t>
            </a:r>
            <a:r>
              <a:rPr sz="2400" spc="-5" dirty="0">
                <a:latin typeface="Times New Roman"/>
                <a:cs typeface="Times New Roman"/>
              </a:rPr>
              <a:t>should</a:t>
            </a:r>
            <a:r>
              <a:rPr sz="2400" spc="220" dirty="0">
                <a:latin typeface="Times New Roman"/>
                <a:cs typeface="Times New Roman"/>
              </a:rPr>
              <a:t> </a:t>
            </a:r>
            <a:r>
              <a:rPr sz="2400" spc="-5" dirty="0">
                <a:latin typeface="Times New Roman"/>
                <a:cs typeface="Times New Roman"/>
              </a:rPr>
              <a:t>include</a:t>
            </a:r>
            <a:r>
              <a:rPr sz="2400" spc="215" dirty="0">
                <a:latin typeface="Times New Roman"/>
                <a:cs typeface="Times New Roman"/>
              </a:rPr>
              <a:t> </a:t>
            </a:r>
            <a:r>
              <a:rPr sz="2400" spc="-5" dirty="0">
                <a:latin typeface="Times New Roman"/>
                <a:cs typeface="Times New Roman"/>
              </a:rPr>
              <a:t>the</a:t>
            </a:r>
            <a:r>
              <a:rPr sz="2400" spc="215" dirty="0">
                <a:latin typeface="Times New Roman"/>
                <a:cs typeface="Times New Roman"/>
              </a:rPr>
              <a:t> </a:t>
            </a:r>
            <a:r>
              <a:rPr sz="2400" spc="-5" dirty="0">
                <a:latin typeface="Times New Roman"/>
                <a:cs typeface="Times New Roman"/>
              </a:rPr>
              <a:t>letter</a:t>
            </a:r>
            <a:r>
              <a:rPr sz="2400" spc="210" dirty="0">
                <a:latin typeface="Times New Roman"/>
                <a:cs typeface="Times New Roman"/>
              </a:rPr>
              <a:t> </a:t>
            </a:r>
            <a:r>
              <a:rPr sz="2400" dirty="0">
                <a:latin typeface="Times New Roman"/>
                <a:cs typeface="Times New Roman"/>
              </a:rPr>
              <a:t>grade</a:t>
            </a:r>
            <a:r>
              <a:rPr sz="2400" spc="204" dirty="0">
                <a:latin typeface="Times New Roman"/>
                <a:cs typeface="Times New Roman"/>
              </a:rPr>
              <a:t> </a:t>
            </a:r>
            <a:r>
              <a:rPr sz="2400" spc="-5" dirty="0">
                <a:latin typeface="Times New Roman"/>
                <a:cs typeface="Times New Roman"/>
              </a:rPr>
              <a:t>representing</a:t>
            </a:r>
            <a:r>
              <a:rPr sz="2400" spc="225" dirty="0">
                <a:latin typeface="Times New Roman"/>
                <a:cs typeface="Times New Roman"/>
              </a:rPr>
              <a:t> </a:t>
            </a:r>
            <a:r>
              <a:rPr sz="2400" dirty="0">
                <a:latin typeface="Times New Roman"/>
                <a:cs typeface="Times New Roman"/>
              </a:rPr>
              <a:t>a </a:t>
            </a:r>
            <a:r>
              <a:rPr sz="2400" spc="-585" dirty="0">
                <a:latin typeface="Times New Roman"/>
                <a:cs typeface="Times New Roman"/>
              </a:rPr>
              <a:t> </a:t>
            </a:r>
            <a:r>
              <a:rPr sz="2400" dirty="0">
                <a:latin typeface="Times New Roman"/>
                <a:cs typeface="Times New Roman"/>
              </a:rPr>
              <a:t>failure.</a:t>
            </a:r>
          </a:p>
          <a:p>
            <a:pPr marL="241300" indent="-229235">
              <a:lnSpc>
                <a:spcPct val="100000"/>
              </a:lnSpc>
              <a:spcBef>
                <a:spcPts val="445"/>
              </a:spcBef>
              <a:buFont typeface="Arial MT"/>
              <a:buChar char="•"/>
              <a:tabLst>
                <a:tab pos="241935" algn="l"/>
              </a:tabLst>
            </a:pPr>
            <a:r>
              <a:rPr sz="2400" spc="-5" dirty="0">
                <a:latin typeface="Times New Roman"/>
                <a:cs typeface="Times New Roman"/>
              </a:rPr>
              <a:t>Sample</a:t>
            </a:r>
            <a:r>
              <a:rPr sz="2400" dirty="0">
                <a:latin typeface="Times New Roman"/>
                <a:cs typeface="Times New Roman"/>
              </a:rPr>
              <a:t> policy</a:t>
            </a:r>
            <a:r>
              <a:rPr sz="2400" spc="-25" dirty="0">
                <a:latin typeface="Times New Roman"/>
                <a:cs typeface="Times New Roman"/>
              </a:rPr>
              <a:t> </a:t>
            </a:r>
            <a:r>
              <a:rPr sz="2400" spc="-5" dirty="0">
                <a:latin typeface="Times New Roman"/>
                <a:cs typeface="Times New Roman"/>
              </a:rPr>
              <a:t>statement</a:t>
            </a:r>
            <a:r>
              <a:rPr sz="2400" spc="-15" dirty="0">
                <a:latin typeface="Times New Roman"/>
                <a:cs typeface="Times New Roman"/>
              </a:rPr>
              <a:t> </a:t>
            </a:r>
            <a:r>
              <a:rPr sz="2400" dirty="0">
                <a:latin typeface="Times New Roman"/>
                <a:cs typeface="Times New Roman"/>
              </a:rPr>
              <a:t>in</a:t>
            </a:r>
            <a:r>
              <a:rPr sz="2400" spc="-20" dirty="0">
                <a:latin typeface="Times New Roman"/>
                <a:cs typeface="Times New Roman"/>
              </a:rPr>
              <a:t> </a:t>
            </a:r>
            <a:r>
              <a:rPr sz="2400" dirty="0">
                <a:latin typeface="Times New Roman"/>
                <a:cs typeface="Times New Roman"/>
              </a:rPr>
              <a:t>a</a:t>
            </a:r>
            <a:r>
              <a:rPr sz="2400" spc="-15" dirty="0">
                <a:latin typeface="Times New Roman"/>
                <a:cs typeface="Times New Roman"/>
              </a:rPr>
              <a:t> </a:t>
            </a:r>
            <a:r>
              <a:rPr sz="2400" dirty="0">
                <a:latin typeface="Times New Roman"/>
                <a:cs typeface="Times New Roman"/>
              </a:rPr>
              <a:t>letter</a:t>
            </a:r>
            <a:r>
              <a:rPr sz="2400" spc="-30" dirty="0">
                <a:latin typeface="Times New Roman"/>
                <a:cs typeface="Times New Roman"/>
              </a:rPr>
              <a:t> </a:t>
            </a:r>
            <a:r>
              <a:rPr sz="2400" dirty="0">
                <a:latin typeface="Times New Roman"/>
                <a:cs typeface="Times New Roman"/>
              </a:rPr>
              <a:t>-</a:t>
            </a:r>
            <a:r>
              <a:rPr sz="2400" spc="-15" dirty="0">
                <a:latin typeface="Times New Roman"/>
                <a:cs typeface="Times New Roman"/>
              </a:rPr>
              <a:t> </a:t>
            </a:r>
            <a:r>
              <a:rPr sz="2400" dirty="0">
                <a:latin typeface="Times New Roman"/>
                <a:cs typeface="Times New Roman"/>
              </a:rPr>
              <a:t>grade</a:t>
            </a:r>
            <a:r>
              <a:rPr sz="2400" spc="-10" dirty="0">
                <a:latin typeface="Times New Roman"/>
                <a:cs typeface="Times New Roman"/>
              </a:rPr>
              <a:t> </a:t>
            </a:r>
            <a:r>
              <a:rPr sz="2400" spc="-5" dirty="0">
                <a:latin typeface="Times New Roman"/>
                <a:cs typeface="Times New Roman"/>
              </a:rPr>
              <a:t>system:</a:t>
            </a:r>
            <a:endParaRPr sz="2400" dirty="0">
              <a:latin typeface="Times New Roman"/>
              <a:cs typeface="Times New Roman"/>
            </a:endParaRPr>
          </a:p>
        </p:txBody>
      </p:sp>
      <p:sp>
        <p:nvSpPr>
          <p:cNvPr id="4" name="object 4"/>
          <p:cNvSpPr txBox="1"/>
          <p:nvPr/>
        </p:nvSpPr>
        <p:spPr>
          <a:xfrm>
            <a:off x="916939" y="4426458"/>
            <a:ext cx="10358120" cy="1156335"/>
          </a:xfrm>
          <a:prstGeom prst="rect">
            <a:avLst/>
          </a:prstGeom>
        </p:spPr>
        <p:txBody>
          <a:bodyPr vert="horz" wrap="square" lIns="0" tIns="66040" rIns="0" bIns="0" rtlCol="0">
            <a:spAutoFit/>
          </a:bodyPr>
          <a:lstStyle/>
          <a:p>
            <a:pPr marL="12700">
              <a:lnSpc>
                <a:spcPct val="100000"/>
              </a:lnSpc>
              <a:spcBef>
                <a:spcPts val="520"/>
              </a:spcBef>
              <a:tabLst>
                <a:tab pos="469900" algn="l"/>
              </a:tabLst>
            </a:pPr>
            <a:r>
              <a:rPr sz="2400" b="1" i="1" dirty="0">
                <a:latin typeface="Times New Roman"/>
                <a:cs typeface="Times New Roman"/>
              </a:rPr>
              <a:t>3)	Ask</a:t>
            </a:r>
            <a:r>
              <a:rPr sz="2400" b="1" i="1" spc="-15" dirty="0">
                <a:latin typeface="Times New Roman"/>
                <a:cs typeface="Times New Roman"/>
              </a:rPr>
              <a:t> </a:t>
            </a:r>
            <a:r>
              <a:rPr sz="2400" b="1" i="1" spc="-5" dirty="0">
                <a:latin typeface="Times New Roman"/>
                <a:cs typeface="Times New Roman"/>
              </a:rPr>
              <a:t>Students</a:t>
            </a:r>
            <a:r>
              <a:rPr sz="2400" b="1" i="1" dirty="0">
                <a:latin typeface="Times New Roman"/>
                <a:cs typeface="Times New Roman"/>
              </a:rPr>
              <a:t> </a:t>
            </a:r>
            <a:r>
              <a:rPr sz="2400" b="1" i="1" spc="-110" dirty="0">
                <a:latin typeface="Times New Roman"/>
                <a:cs typeface="Times New Roman"/>
              </a:rPr>
              <a:t>To</a:t>
            </a:r>
            <a:r>
              <a:rPr sz="2400" b="1" i="1" spc="-15" dirty="0">
                <a:latin typeface="Times New Roman"/>
                <a:cs typeface="Times New Roman"/>
              </a:rPr>
              <a:t> </a:t>
            </a:r>
            <a:r>
              <a:rPr sz="2400" b="1" i="1" spc="-5" dirty="0">
                <a:latin typeface="Times New Roman"/>
                <a:cs typeface="Times New Roman"/>
              </a:rPr>
              <a:t>Sign</a:t>
            </a:r>
            <a:r>
              <a:rPr sz="2400" b="1" i="1" spc="5" dirty="0">
                <a:latin typeface="Times New Roman"/>
                <a:cs typeface="Times New Roman"/>
              </a:rPr>
              <a:t> </a:t>
            </a:r>
            <a:r>
              <a:rPr sz="2400" b="1" i="1" spc="-5" dirty="0">
                <a:latin typeface="Times New Roman"/>
                <a:cs typeface="Times New Roman"/>
              </a:rPr>
              <a:t>Notes,</a:t>
            </a:r>
            <a:r>
              <a:rPr sz="2400" b="1" i="1" spc="-15" dirty="0">
                <a:latin typeface="Times New Roman"/>
                <a:cs typeface="Times New Roman"/>
              </a:rPr>
              <a:t> </a:t>
            </a:r>
            <a:r>
              <a:rPr sz="2400" b="1" i="1" dirty="0">
                <a:latin typeface="Times New Roman"/>
                <a:cs typeface="Times New Roman"/>
              </a:rPr>
              <a:t>Rating</a:t>
            </a:r>
            <a:r>
              <a:rPr sz="2400" b="1" i="1" spc="-15" dirty="0">
                <a:latin typeface="Times New Roman"/>
                <a:cs typeface="Times New Roman"/>
              </a:rPr>
              <a:t> </a:t>
            </a:r>
            <a:r>
              <a:rPr sz="2400" b="1" i="1" dirty="0">
                <a:latin typeface="Times New Roman"/>
                <a:cs typeface="Times New Roman"/>
              </a:rPr>
              <a:t>Forms,</a:t>
            </a:r>
            <a:r>
              <a:rPr sz="2400" b="1" i="1" spc="-85" dirty="0">
                <a:latin typeface="Times New Roman"/>
                <a:cs typeface="Times New Roman"/>
              </a:rPr>
              <a:t> </a:t>
            </a:r>
            <a:r>
              <a:rPr sz="2400" b="1" i="1" spc="-5" dirty="0">
                <a:latin typeface="Times New Roman"/>
                <a:cs typeface="Times New Roman"/>
              </a:rPr>
              <a:t>And</a:t>
            </a:r>
            <a:r>
              <a:rPr sz="2400" b="1" i="1" spc="5" dirty="0">
                <a:latin typeface="Times New Roman"/>
                <a:cs typeface="Times New Roman"/>
              </a:rPr>
              <a:t> </a:t>
            </a:r>
            <a:r>
              <a:rPr sz="2400" b="1" i="1" dirty="0">
                <a:latin typeface="Times New Roman"/>
                <a:cs typeface="Times New Roman"/>
              </a:rPr>
              <a:t>Evaluation</a:t>
            </a:r>
            <a:r>
              <a:rPr sz="2400" b="1" i="1" spc="-30" dirty="0">
                <a:latin typeface="Times New Roman"/>
                <a:cs typeface="Times New Roman"/>
              </a:rPr>
              <a:t> </a:t>
            </a:r>
            <a:r>
              <a:rPr sz="2400" b="1" i="1" spc="-5" dirty="0">
                <a:latin typeface="Times New Roman"/>
                <a:cs typeface="Times New Roman"/>
              </a:rPr>
              <a:t>Summaries</a:t>
            </a:r>
            <a:endParaRPr sz="2400">
              <a:latin typeface="Times New Roman"/>
              <a:cs typeface="Times New Roman"/>
            </a:endParaRPr>
          </a:p>
          <a:p>
            <a:pPr marL="241300" marR="5080" indent="-229235">
              <a:lnSpc>
                <a:spcPct val="80000"/>
              </a:lnSpc>
              <a:spcBef>
                <a:spcPts val="994"/>
              </a:spcBef>
              <a:buFont typeface="Arial MT"/>
              <a:buChar char="•"/>
              <a:tabLst>
                <a:tab pos="927100" algn="l"/>
                <a:tab pos="927735" algn="l"/>
              </a:tabLst>
            </a:pPr>
            <a:r>
              <a:rPr dirty="0"/>
              <a:t>	</a:t>
            </a:r>
            <a:r>
              <a:rPr sz="2400" spc="-5" dirty="0">
                <a:latin typeface="Times New Roman"/>
                <a:cs typeface="Times New Roman"/>
              </a:rPr>
              <a:t>Signed</a:t>
            </a:r>
            <a:r>
              <a:rPr sz="2400" spc="155" dirty="0">
                <a:latin typeface="Times New Roman"/>
                <a:cs typeface="Times New Roman"/>
              </a:rPr>
              <a:t> </a:t>
            </a:r>
            <a:r>
              <a:rPr sz="2400" spc="-5" dirty="0">
                <a:latin typeface="Times New Roman"/>
                <a:cs typeface="Times New Roman"/>
              </a:rPr>
              <a:t>documents</a:t>
            </a:r>
            <a:r>
              <a:rPr sz="2400" spc="160" dirty="0">
                <a:latin typeface="Times New Roman"/>
                <a:cs typeface="Times New Roman"/>
              </a:rPr>
              <a:t> </a:t>
            </a:r>
            <a:r>
              <a:rPr sz="2400" dirty="0">
                <a:latin typeface="Times New Roman"/>
                <a:cs typeface="Times New Roman"/>
              </a:rPr>
              <a:t>by</a:t>
            </a:r>
            <a:r>
              <a:rPr sz="2400" spc="150" dirty="0">
                <a:latin typeface="Times New Roman"/>
                <a:cs typeface="Times New Roman"/>
              </a:rPr>
              <a:t> </a:t>
            </a:r>
            <a:r>
              <a:rPr sz="2400" spc="-5" dirty="0">
                <a:latin typeface="Times New Roman"/>
                <a:cs typeface="Times New Roman"/>
              </a:rPr>
              <a:t>students</a:t>
            </a:r>
            <a:r>
              <a:rPr sz="2400" spc="155" dirty="0">
                <a:latin typeface="Times New Roman"/>
                <a:cs typeface="Times New Roman"/>
              </a:rPr>
              <a:t> </a:t>
            </a:r>
            <a:r>
              <a:rPr sz="2400" spc="-5" dirty="0">
                <a:latin typeface="Times New Roman"/>
                <a:cs typeface="Times New Roman"/>
              </a:rPr>
              <a:t>does</a:t>
            </a:r>
            <a:r>
              <a:rPr sz="2400" spc="145" dirty="0">
                <a:latin typeface="Times New Roman"/>
                <a:cs typeface="Times New Roman"/>
              </a:rPr>
              <a:t> </a:t>
            </a:r>
            <a:r>
              <a:rPr sz="2400" dirty="0">
                <a:latin typeface="Times New Roman"/>
                <a:cs typeface="Times New Roman"/>
              </a:rPr>
              <a:t>not</a:t>
            </a:r>
            <a:r>
              <a:rPr sz="2400" spc="160" dirty="0">
                <a:latin typeface="Times New Roman"/>
                <a:cs typeface="Times New Roman"/>
              </a:rPr>
              <a:t> </a:t>
            </a:r>
            <a:r>
              <a:rPr sz="2400" spc="-5" dirty="0">
                <a:latin typeface="Times New Roman"/>
                <a:cs typeface="Times New Roman"/>
              </a:rPr>
              <a:t>mean</a:t>
            </a:r>
            <a:r>
              <a:rPr sz="2400" spc="140" dirty="0">
                <a:latin typeface="Times New Roman"/>
                <a:cs typeface="Times New Roman"/>
              </a:rPr>
              <a:t> </a:t>
            </a:r>
            <a:r>
              <a:rPr sz="2400" spc="-5" dirty="0">
                <a:latin typeface="Times New Roman"/>
                <a:cs typeface="Times New Roman"/>
              </a:rPr>
              <a:t>they</a:t>
            </a:r>
            <a:r>
              <a:rPr sz="2400" spc="150" dirty="0">
                <a:latin typeface="Times New Roman"/>
                <a:cs typeface="Times New Roman"/>
              </a:rPr>
              <a:t> </a:t>
            </a:r>
            <a:r>
              <a:rPr sz="2400" dirty="0">
                <a:latin typeface="Times New Roman"/>
                <a:cs typeface="Times New Roman"/>
              </a:rPr>
              <a:t>agreed</a:t>
            </a:r>
            <a:r>
              <a:rPr sz="2400" spc="130" dirty="0">
                <a:latin typeface="Times New Roman"/>
                <a:cs typeface="Times New Roman"/>
              </a:rPr>
              <a:t> </a:t>
            </a:r>
            <a:r>
              <a:rPr sz="2400" spc="-5" dirty="0">
                <a:latin typeface="Times New Roman"/>
                <a:cs typeface="Times New Roman"/>
              </a:rPr>
              <a:t>but</a:t>
            </a:r>
            <a:r>
              <a:rPr sz="2400" spc="140" dirty="0">
                <a:latin typeface="Times New Roman"/>
                <a:cs typeface="Times New Roman"/>
              </a:rPr>
              <a:t> </a:t>
            </a:r>
            <a:r>
              <a:rPr sz="2400" spc="-5" dirty="0">
                <a:latin typeface="Times New Roman"/>
                <a:cs typeface="Times New Roman"/>
              </a:rPr>
              <a:t>it</a:t>
            </a:r>
            <a:r>
              <a:rPr sz="2400" spc="155" dirty="0">
                <a:latin typeface="Times New Roman"/>
                <a:cs typeface="Times New Roman"/>
              </a:rPr>
              <a:t> </a:t>
            </a:r>
            <a:r>
              <a:rPr sz="2400" spc="-5" dirty="0">
                <a:latin typeface="Times New Roman"/>
                <a:cs typeface="Times New Roman"/>
              </a:rPr>
              <a:t>means</a:t>
            </a:r>
            <a:r>
              <a:rPr sz="2400" spc="160" dirty="0">
                <a:latin typeface="Times New Roman"/>
                <a:cs typeface="Times New Roman"/>
              </a:rPr>
              <a:t> </a:t>
            </a:r>
            <a:r>
              <a:rPr sz="2400" spc="-5" dirty="0">
                <a:latin typeface="Times New Roman"/>
                <a:cs typeface="Times New Roman"/>
              </a:rPr>
              <a:t>they </a:t>
            </a:r>
            <a:r>
              <a:rPr sz="2400" spc="-585" dirty="0">
                <a:latin typeface="Times New Roman"/>
                <a:cs typeface="Times New Roman"/>
              </a:rPr>
              <a:t> </a:t>
            </a:r>
            <a:r>
              <a:rPr sz="2400" dirty="0">
                <a:latin typeface="Times New Roman"/>
                <a:cs typeface="Times New Roman"/>
              </a:rPr>
              <a:t>read</a:t>
            </a:r>
            <a:r>
              <a:rPr sz="2400" spc="-1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spc="-35" dirty="0">
                <a:latin typeface="Times New Roman"/>
                <a:cs typeface="Times New Roman"/>
              </a:rPr>
              <a:t>know.</a:t>
            </a:r>
            <a:r>
              <a:rPr sz="2400" spc="-40" dirty="0">
                <a:latin typeface="Times New Roman"/>
                <a:cs typeface="Times New Roman"/>
              </a:rPr>
              <a:t> </a:t>
            </a:r>
            <a:r>
              <a:rPr sz="2400" dirty="0">
                <a:latin typeface="Times New Roman"/>
                <a:cs typeface="Times New Roman"/>
              </a:rPr>
              <a:t>They</a:t>
            </a:r>
            <a:r>
              <a:rPr sz="2400" spc="-5" dirty="0">
                <a:latin typeface="Times New Roman"/>
                <a:cs typeface="Times New Roman"/>
              </a:rPr>
              <a:t> should</a:t>
            </a:r>
            <a:r>
              <a:rPr sz="2400" spc="-10" dirty="0">
                <a:latin typeface="Times New Roman"/>
                <a:cs typeface="Times New Roman"/>
              </a:rPr>
              <a:t> </a:t>
            </a:r>
            <a:r>
              <a:rPr sz="2400" dirty="0">
                <a:latin typeface="Times New Roman"/>
                <a:cs typeface="Times New Roman"/>
              </a:rPr>
              <a:t>also</a:t>
            </a:r>
            <a:r>
              <a:rPr sz="2400" spc="-15" dirty="0">
                <a:latin typeface="Times New Roman"/>
                <a:cs typeface="Times New Roman"/>
              </a:rPr>
              <a:t> </a:t>
            </a:r>
            <a:r>
              <a:rPr sz="2400" dirty="0">
                <a:latin typeface="Times New Roman"/>
                <a:cs typeface="Times New Roman"/>
              </a:rPr>
              <a:t>be given</a:t>
            </a:r>
            <a:r>
              <a:rPr sz="2400" spc="-2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rights</a:t>
            </a:r>
            <a:r>
              <a:rPr sz="2400" spc="-15" dirty="0">
                <a:latin typeface="Times New Roman"/>
                <a:cs typeface="Times New Roman"/>
              </a:rPr>
              <a:t> </a:t>
            </a:r>
            <a:r>
              <a:rPr sz="2400" dirty="0">
                <a:latin typeface="Times New Roman"/>
                <a:cs typeface="Times New Roman"/>
              </a:rPr>
              <a:t>to </a:t>
            </a:r>
            <a:r>
              <a:rPr sz="2400" spc="-5" dirty="0">
                <a:latin typeface="Times New Roman"/>
                <a:cs typeface="Times New Roman"/>
              </a:rPr>
              <a:t>write</a:t>
            </a:r>
            <a:r>
              <a:rPr sz="2400" spc="-20" dirty="0">
                <a:latin typeface="Times New Roman"/>
                <a:cs typeface="Times New Roman"/>
              </a:rPr>
              <a:t> </a:t>
            </a:r>
            <a:r>
              <a:rPr sz="2400" dirty="0">
                <a:latin typeface="Times New Roman"/>
                <a:cs typeface="Times New Roman"/>
              </a:rPr>
              <a:t>their</a:t>
            </a:r>
            <a:r>
              <a:rPr sz="2400" spc="-20" dirty="0">
                <a:latin typeface="Times New Roman"/>
                <a:cs typeface="Times New Roman"/>
              </a:rPr>
              <a:t> </a:t>
            </a:r>
            <a:r>
              <a:rPr sz="2400" dirty="0">
                <a:latin typeface="Times New Roman"/>
                <a:cs typeface="Times New Roman"/>
              </a:rPr>
              <a:t>own</a:t>
            </a:r>
            <a:r>
              <a:rPr sz="2400" spc="-10" dirty="0">
                <a:latin typeface="Times New Roman"/>
                <a:cs typeface="Times New Roman"/>
              </a:rPr>
              <a:t> </a:t>
            </a:r>
            <a:r>
              <a:rPr sz="2400" spc="-5" dirty="0">
                <a:latin typeface="Times New Roman"/>
                <a:cs typeface="Times New Roman"/>
              </a:rPr>
              <a:t>comments.</a:t>
            </a:r>
            <a:endParaRPr sz="2400">
              <a:latin typeface="Times New Roman"/>
              <a:cs typeface="Times New Roman"/>
            </a:endParaRPr>
          </a:p>
        </p:txBody>
      </p:sp>
      <p:pic>
        <p:nvPicPr>
          <p:cNvPr id="5" name="object 5"/>
          <p:cNvPicPr/>
          <p:nvPr/>
        </p:nvPicPr>
        <p:blipFill>
          <a:blip r:embed="rId2" cstate="print"/>
          <a:stretch>
            <a:fillRect/>
          </a:stretch>
        </p:blipFill>
        <p:spPr>
          <a:xfrm>
            <a:off x="1066801" y="2974122"/>
            <a:ext cx="10208258" cy="121687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48</a:t>
            </a:fld>
            <a:endParaRPr spc="-5" dirty="0"/>
          </a:p>
        </p:txBody>
      </p:sp>
      <p:sp>
        <p:nvSpPr>
          <p:cNvPr id="2" name="object 2"/>
          <p:cNvSpPr txBox="1">
            <a:spLocks noGrp="1"/>
          </p:cNvSpPr>
          <p:nvPr>
            <p:ph type="title"/>
          </p:nvPr>
        </p:nvSpPr>
        <p:spPr>
          <a:xfrm>
            <a:off x="457200" y="681831"/>
            <a:ext cx="11582400" cy="566181"/>
          </a:xfrm>
          <a:prstGeom prst="rect">
            <a:avLst/>
          </a:prstGeom>
        </p:spPr>
        <p:txBody>
          <a:bodyPr vert="horz" wrap="square" lIns="0" tIns="12065" rIns="0" bIns="0" rtlCol="0">
            <a:spAutoFit/>
          </a:bodyPr>
          <a:lstStyle/>
          <a:p>
            <a:pPr marL="12700">
              <a:lnSpc>
                <a:spcPct val="100000"/>
              </a:lnSpc>
              <a:spcBef>
                <a:spcPts val="95"/>
              </a:spcBef>
            </a:pPr>
            <a:r>
              <a:rPr lang="en-US" sz="3600" spc="-5" dirty="0">
                <a:solidFill>
                  <a:srgbClr val="FF0000"/>
                </a:solidFill>
                <a:latin typeface="Times New Roman" pitchFamily="18" charset="0"/>
                <a:cs typeface="Times New Roman" pitchFamily="18" charset="0"/>
              </a:rPr>
              <a:t>Principles</a:t>
            </a:r>
            <a:r>
              <a:rPr lang="en-US" sz="3600" spc="10" dirty="0">
                <a:solidFill>
                  <a:srgbClr val="FF0000"/>
                </a:solidFill>
                <a:latin typeface="Times New Roman" pitchFamily="18" charset="0"/>
                <a:cs typeface="Times New Roman" pitchFamily="18" charset="0"/>
              </a:rPr>
              <a:t> </a:t>
            </a:r>
            <a:r>
              <a:rPr lang="en-US" sz="3600" spc="-5" dirty="0">
                <a:solidFill>
                  <a:srgbClr val="FF0000"/>
                </a:solidFill>
                <a:latin typeface="Times New Roman" pitchFamily="18" charset="0"/>
                <a:cs typeface="Times New Roman" pitchFamily="18" charset="0"/>
              </a:rPr>
              <a:t>in</a:t>
            </a:r>
            <a:r>
              <a:rPr lang="en-US" sz="3600" spc="5" dirty="0">
                <a:solidFill>
                  <a:srgbClr val="FF0000"/>
                </a:solidFill>
                <a:latin typeface="Times New Roman" pitchFamily="18" charset="0"/>
                <a:cs typeface="Times New Roman" pitchFamily="18" charset="0"/>
              </a:rPr>
              <a:t> </a:t>
            </a:r>
            <a:r>
              <a:rPr lang="en-US" sz="3600" spc="-5" dirty="0">
                <a:solidFill>
                  <a:srgbClr val="FF0000"/>
                </a:solidFill>
                <a:latin typeface="Times New Roman" pitchFamily="18" charset="0"/>
                <a:cs typeface="Times New Roman" pitchFamily="18" charset="0"/>
              </a:rPr>
              <a:t>evaluating</a:t>
            </a:r>
            <a:r>
              <a:rPr lang="en-US" sz="3600" spc="10" dirty="0">
                <a:solidFill>
                  <a:srgbClr val="FF0000"/>
                </a:solidFill>
                <a:latin typeface="Times New Roman" pitchFamily="18" charset="0"/>
                <a:cs typeface="Times New Roman" pitchFamily="18" charset="0"/>
              </a:rPr>
              <a:t> </a:t>
            </a:r>
            <a:r>
              <a:rPr lang="en-US" sz="3600" spc="-5" dirty="0">
                <a:solidFill>
                  <a:srgbClr val="FF0000"/>
                </a:solidFill>
                <a:latin typeface="Times New Roman" pitchFamily="18" charset="0"/>
                <a:cs typeface="Times New Roman" pitchFamily="18" charset="0"/>
              </a:rPr>
              <a:t>and</a:t>
            </a:r>
            <a:r>
              <a:rPr lang="en-US" sz="3600" spc="10" dirty="0">
                <a:solidFill>
                  <a:srgbClr val="FF0000"/>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grading</a:t>
            </a:r>
            <a:r>
              <a:rPr lang="en-US" sz="3600" spc="5" dirty="0">
                <a:solidFill>
                  <a:srgbClr val="FF0000"/>
                </a:solidFill>
                <a:latin typeface="Times New Roman" pitchFamily="18" charset="0"/>
                <a:cs typeface="Times New Roman" pitchFamily="18" charset="0"/>
              </a:rPr>
              <a:t> </a:t>
            </a:r>
            <a:r>
              <a:rPr lang="en-US" sz="3600" spc="-5" dirty="0">
                <a:solidFill>
                  <a:srgbClr val="FF0000"/>
                </a:solidFill>
                <a:latin typeface="Times New Roman" pitchFamily="18" charset="0"/>
                <a:cs typeface="Times New Roman" pitchFamily="18" charset="0"/>
              </a:rPr>
              <a:t>clinical</a:t>
            </a:r>
            <a:r>
              <a:rPr lang="en-US" sz="3600" spc="15" dirty="0">
                <a:solidFill>
                  <a:srgbClr val="FF0000"/>
                </a:solidFill>
                <a:latin typeface="Times New Roman" pitchFamily="18" charset="0"/>
                <a:cs typeface="Times New Roman" pitchFamily="18" charset="0"/>
              </a:rPr>
              <a:t> </a:t>
            </a:r>
            <a:r>
              <a:rPr lang="en-US" sz="3600" spc="-5" dirty="0">
                <a:solidFill>
                  <a:srgbClr val="FF0000"/>
                </a:solidFill>
                <a:latin typeface="Times New Roman" pitchFamily="18" charset="0"/>
                <a:cs typeface="Times New Roman" pitchFamily="18" charset="0"/>
              </a:rPr>
              <a:t>Practice cont.,</a:t>
            </a:r>
            <a:endParaRPr sz="3600" dirty="0">
              <a:latin typeface="Times New Roman"/>
              <a:cs typeface="Times New Roman"/>
            </a:endParaRPr>
          </a:p>
        </p:txBody>
      </p:sp>
      <p:sp>
        <p:nvSpPr>
          <p:cNvPr id="3" name="object 3"/>
          <p:cNvSpPr txBox="1"/>
          <p:nvPr/>
        </p:nvSpPr>
        <p:spPr>
          <a:xfrm>
            <a:off x="916939" y="2034413"/>
            <a:ext cx="10359390" cy="2382520"/>
          </a:xfrm>
          <a:prstGeom prst="rect">
            <a:avLst/>
          </a:prstGeom>
        </p:spPr>
        <p:txBody>
          <a:bodyPr vert="horz" wrap="square" lIns="0" tIns="102870" rIns="0" bIns="0" rtlCol="0">
            <a:spAutoFit/>
          </a:bodyPr>
          <a:lstStyle/>
          <a:p>
            <a:pPr marL="12700" algn="just">
              <a:lnSpc>
                <a:spcPct val="100000"/>
              </a:lnSpc>
              <a:spcBef>
                <a:spcPts val="810"/>
              </a:spcBef>
            </a:pPr>
            <a:r>
              <a:rPr sz="2400" b="1" i="1" dirty="0">
                <a:latin typeface="Times New Roman"/>
                <a:cs typeface="Times New Roman"/>
              </a:rPr>
              <a:t>4)</a:t>
            </a:r>
            <a:r>
              <a:rPr sz="2400" b="1" i="1" spc="5" dirty="0">
                <a:latin typeface="Times New Roman"/>
                <a:cs typeface="Times New Roman"/>
              </a:rPr>
              <a:t> </a:t>
            </a:r>
            <a:r>
              <a:rPr sz="2400" b="1" i="1" spc="-5" dirty="0">
                <a:latin typeface="Times New Roman"/>
                <a:cs typeface="Times New Roman"/>
              </a:rPr>
              <a:t>Identify</a:t>
            </a:r>
            <a:r>
              <a:rPr sz="2400" b="1" i="1" spc="-25" dirty="0">
                <a:latin typeface="Times New Roman"/>
                <a:cs typeface="Times New Roman"/>
              </a:rPr>
              <a:t> </a:t>
            </a:r>
            <a:r>
              <a:rPr sz="2400" b="1" i="1" spc="-5" dirty="0">
                <a:latin typeface="Times New Roman"/>
                <a:cs typeface="Times New Roman"/>
              </a:rPr>
              <a:t>Performance</a:t>
            </a:r>
            <a:r>
              <a:rPr sz="2400" b="1" i="1" dirty="0">
                <a:latin typeface="Times New Roman"/>
                <a:cs typeface="Times New Roman"/>
              </a:rPr>
              <a:t> Problems</a:t>
            </a:r>
            <a:r>
              <a:rPr sz="2400" b="1" i="1" spc="-15" dirty="0">
                <a:latin typeface="Times New Roman"/>
                <a:cs typeface="Times New Roman"/>
              </a:rPr>
              <a:t> </a:t>
            </a:r>
            <a:r>
              <a:rPr sz="2400" b="1" i="1" dirty="0">
                <a:latin typeface="Times New Roman"/>
                <a:cs typeface="Times New Roman"/>
              </a:rPr>
              <a:t>Early</a:t>
            </a:r>
            <a:r>
              <a:rPr sz="2400" b="1" i="1" spc="-100" dirty="0">
                <a:latin typeface="Times New Roman"/>
                <a:cs typeface="Times New Roman"/>
              </a:rPr>
              <a:t> </a:t>
            </a:r>
            <a:r>
              <a:rPr sz="2400" b="1" i="1" spc="-5" dirty="0">
                <a:latin typeface="Times New Roman"/>
                <a:cs typeface="Times New Roman"/>
              </a:rPr>
              <a:t>And</a:t>
            </a:r>
            <a:r>
              <a:rPr sz="2400" b="1" i="1" spc="15" dirty="0">
                <a:latin typeface="Times New Roman"/>
                <a:cs typeface="Times New Roman"/>
              </a:rPr>
              <a:t> </a:t>
            </a:r>
            <a:r>
              <a:rPr sz="2400" b="1" i="1" spc="-5" dirty="0">
                <a:latin typeface="Times New Roman"/>
                <a:cs typeface="Times New Roman"/>
              </a:rPr>
              <a:t>Develop</a:t>
            </a:r>
            <a:r>
              <a:rPr sz="2400" b="1" i="1" spc="-10" dirty="0">
                <a:latin typeface="Times New Roman"/>
                <a:cs typeface="Times New Roman"/>
              </a:rPr>
              <a:t> </a:t>
            </a:r>
            <a:r>
              <a:rPr sz="2400" b="1" i="1" dirty="0">
                <a:latin typeface="Times New Roman"/>
                <a:cs typeface="Times New Roman"/>
              </a:rPr>
              <a:t>Learning</a:t>
            </a:r>
            <a:r>
              <a:rPr sz="2400" b="1" i="1" spc="-5" dirty="0">
                <a:latin typeface="Times New Roman"/>
                <a:cs typeface="Times New Roman"/>
              </a:rPr>
              <a:t> Contracts</a:t>
            </a:r>
            <a:endParaRPr sz="2400">
              <a:latin typeface="Times New Roman"/>
              <a:cs typeface="Times New Roman"/>
            </a:endParaRPr>
          </a:p>
          <a:p>
            <a:pPr marL="241300" marR="6350" indent="-229235" algn="just">
              <a:lnSpc>
                <a:spcPts val="2590"/>
              </a:lnSpc>
              <a:spcBef>
                <a:spcPts val="1035"/>
              </a:spcBef>
              <a:buFont typeface="Arial MT"/>
              <a:buChar char="•"/>
              <a:tabLst>
                <a:tab pos="927735" algn="l"/>
              </a:tabLst>
            </a:pPr>
            <a:r>
              <a:rPr dirty="0"/>
              <a:t>	</a:t>
            </a:r>
            <a:r>
              <a:rPr sz="2400" dirty="0">
                <a:latin typeface="Times New Roman"/>
                <a:cs typeface="Times New Roman"/>
              </a:rPr>
              <a:t>Continuous feedback on </a:t>
            </a:r>
            <a:r>
              <a:rPr sz="2400" spc="-20" dirty="0">
                <a:latin typeface="Times New Roman"/>
                <a:cs typeface="Times New Roman"/>
              </a:rPr>
              <a:t>student’s</a:t>
            </a:r>
            <a:r>
              <a:rPr sz="2400" spc="-15" dirty="0">
                <a:latin typeface="Times New Roman"/>
                <a:cs typeface="Times New Roman"/>
              </a:rPr>
              <a:t> </a:t>
            </a:r>
            <a:r>
              <a:rPr sz="2400" spc="-5" dirty="0">
                <a:latin typeface="Times New Roman"/>
                <a:cs typeface="Times New Roman"/>
              </a:rPr>
              <a:t>clinical performance should always </a:t>
            </a:r>
            <a:r>
              <a:rPr sz="2400" spc="-15" dirty="0">
                <a:latin typeface="Times New Roman"/>
                <a:cs typeface="Times New Roman"/>
              </a:rPr>
              <a:t>be </a:t>
            </a:r>
            <a:r>
              <a:rPr sz="2400" spc="-10" dirty="0">
                <a:latin typeface="Times New Roman"/>
                <a:cs typeface="Times New Roman"/>
              </a:rPr>
              <a:t> </a:t>
            </a:r>
            <a:r>
              <a:rPr sz="2400" dirty="0">
                <a:latin typeface="Times New Roman"/>
                <a:cs typeface="Times New Roman"/>
              </a:rPr>
              <a:t>observed.</a:t>
            </a:r>
            <a:r>
              <a:rPr sz="2400" spc="-20" dirty="0">
                <a:latin typeface="Times New Roman"/>
                <a:cs typeface="Times New Roman"/>
              </a:rPr>
              <a:t> </a:t>
            </a:r>
            <a:r>
              <a:rPr sz="2400" spc="-5" dirty="0">
                <a:latin typeface="Times New Roman"/>
                <a:cs typeface="Times New Roman"/>
              </a:rPr>
              <a:t>Performance</a:t>
            </a:r>
            <a:r>
              <a:rPr sz="2400" spc="10" dirty="0">
                <a:latin typeface="Times New Roman"/>
                <a:cs typeface="Times New Roman"/>
              </a:rPr>
              <a:t> </a:t>
            </a:r>
            <a:r>
              <a:rPr sz="2400" dirty="0">
                <a:latin typeface="Times New Roman"/>
                <a:cs typeface="Times New Roman"/>
              </a:rPr>
              <a:t>data</a:t>
            </a:r>
            <a:r>
              <a:rPr sz="2400" spc="-15" dirty="0">
                <a:latin typeface="Times New Roman"/>
                <a:cs typeface="Times New Roman"/>
              </a:rPr>
              <a:t> </a:t>
            </a:r>
            <a:r>
              <a:rPr sz="2400" spc="-5" dirty="0">
                <a:latin typeface="Times New Roman"/>
                <a:cs typeface="Times New Roman"/>
              </a:rPr>
              <a:t>should</a:t>
            </a:r>
            <a:r>
              <a:rPr sz="2400" spc="-10" dirty="0">
                <a:latin typeface="Times New Roman"/>
                <a:cs typeface="Times New Roman"/>
              </a:rPr>
              <a:t> </a:t>
            </a:r>
            <a:r>
              <a:rPr sz="2400" dirty="0">
                <a:latin typeface="Times New Roman"/>
                <a:cs typeface="Times New Roman"/>
              </a:rPr>
              <a:t>be</a:t>
            </a:r>
            <a:r>
              <a:rPr sz="2400" spc="-5" dirty="0">
                <a:latin typeface="Times New Roman"/>
                <a:cs typeface="Times New Roman"/>
              </a:rPr>
              <a:t> </a:t>
            </a:r>
            <a:r>
              <a:rPr sz="2400" dirty="0">
                <a:latin typeface="Times New Roman"/>
                <a:cs typeface="Times New Roman"/>
              </a:rPr>
              <a:t>discussed</a:t>
            </a:r>
            <a:r>
              <a:rPr sz="2400" spc="-5" dirty="0">
                <a:latin typeface="Times New Roman"/>
                <a:cs typeface="Times New Roman"/>
              </a:rPr>
              <a:t> </a:t>
            </a:r>
            <a:r>
              <a:rPr sz="2400" spc="-25" dirty="0">
                <a:latin typeface="Times New Roman"/>
                <a:cs typeface="Times New Roman"/>
              </a:rPr>
              <a:t>openly.</a:t>
            </a:r>
            <a:endParaRPr sz="2400">
              <a:latin typeface="Times New Roman"/>
              <a:cs typeface="Times New Roman"/>
            </a:endParaRPr>
          </a:p>
          <a:p>
            <a:pPr marL="241300" marR="5080" indent="-229235" algn="just">
              <a:lnSpc>
                <a:spcPts val="2590"/>
              </a:lnSpc>
              <a:spcBef>
                <a:spcPts val="1015"/>
              </a:spcBef>
              <a:buFont typeface="Arial MT"/>
              <a:buChar char="•"/>
              <a:tabLst>
                <a:tab pos="927735" algn="l"/>
              </a:tabLst>
            </a:pPr>
            <a:r>
              <a:rPr dirty="0"/>
              <a:t>	</a:t>
            </a:r>
            <a:r>
              <a:rPr sz="2400" dirty="0">
                <a:latin typeface="Times New Roman"/>
                <a:cs typeface="Times New Roman"/>
              </a:rPr>
              <a:t>If </a:t>
            </a:r>
            <a:r>
              <a:rPr sz="2400" spc="-5" dirty="0">
                <a:latin typeface="Times New Roman"/>
                <a:cs typeface="Times New Roman"/>
              </a:rPr>
              <a:t>problems with </a:t>
            </a:r>
            <a:r>
              <a:rPr sz="2400" dirty="0">
                <a:latin typeface="Times New Roman"/>
                <a:cs typeface="Times New Roman"/>
              </a:rPr>
              <a:t>regards to </a:t>
            </a:r>
            <a:r>
              <a:rPr sz="2400" spc="-5" dirty="0">
                <a:latin typeface="Times New Roman"/>
                <a:cs typeface="Times New Roman"/>
              </a:rPr>
              <a:t>performance </a:t>
            </a:r>
            <a:r>
              <a:rPr sz="2400" dirty="0">
                <a:latin typeface="Times New Roman"/>
                <a:cs typeface="Times New Roman"/>
              </a:rPr>
              <a:t>and </a:t>
            </a:r>
            <a:r>
              <a:rPr sz="2400" spc="-5" dirty="0">
                <a:latin typeface="Times New Roman"/>
                <a:cs typeface="Times New Roman"/>
              </a:rPr>
              <a:t>clinical deficiencies that </a:t>
            </a:r>
            <a:r>
              <a:rPr sz="2400" spc="-10" dirty="0">
                <a:latin typeface="Times New Roman"/>
                <a:cs typeface="Times New Roman"/>
              </a:rPr>
              <a:t>may </a:t>
            </a:r>
            <a:r>
              <a:rPr sz="2400" spc="-5" dirty="0">
                <a:latin typeface="Times New Roman"/>
                <a:cs typeface="Times New Roman"/>
              </a:rPr>
              <a:t> </a:t>
            </a:r>
            <a:r>
              <a:rPr sz="2400" spc="-10" dirty="0">
                <a:latin typeface="Times New Roman"/>
                <a:cs typeface="Times New Roman"/>
              </a:rPr>
              <a:t>affect </a:t>
            </a:r>
            <a:r>
              <a:rPr sz="2400" spc="-5" dirty="0">
                <a:latin typeface="Times New Roman"/>
                <a:cs typeface="Times New Roman"/>
              </a:rPr>
              <a:t>passing </a:t>
            </a:r>
            <a:r>
              <a:rPr sz="2400" dirty="0">
                <a:latin typeface="Times New Roman"/>
                <a:cs typeface="Times New Roman"/>
              </a:rPr>
              <a:t>the course are </a:t>
            </a:r>
            <a:r>
              <a:rPr sz="2400" spc="-5" dirty="0">
                <a:latin typeface="Times New Roman"/>
                <a:cs typeface="Times New Roman"/>
              </a:rPr>
              <a:t>identified, </a:t>
            </a:r>
            <a:r>
              <a:rPr sz="2400" dirty="0">
                <a:latin typeface="Times New Roman"/>
                <a:cs typeface="Times New Roman"/>
              </a:rPr>
              <a:t>an </a:t>
            </a:r>
            <a:r>
              <a:rPr sz="2400" spc="-5" dirty="0">
                <a:latin typeface="Times New Roman"/>
                <a:cs typeface="Times New Roman"/>
              </a:rPr>
              <a:t>open discussion should </a:t>
            </a:r>
            <a:r>
              <a:rPr sz="2400" dirty="0">
                <a:latin typeface="Times New Roman"/>
                <a:cs typeface="Times New Roman"/>
              </a:rPr>
              <a:t>be </a:t>
            </a:r>
            <a:r>
              <a:rPr sz="2400" spc="-5" dirty="0">
                <a:latin typeface="Times New Roman"/>
                <a:cs typeface="Times New Roman"/>
              </a:rPr>
              <a:t>held </a:t>
            </a:r>
            <a:r>
              <a:rPr sz="2400" dirty="0">
                <a:latin typeface="Times New Roman"/>
                <a:cs typeface="Times New Roman"/>
              </a:rPr>
              <a:t>to </a:t>
            </a:r>
            <a:r>
              <a:rPr sz="2400" spc="-15" dirty="0">
                <a:latin typeface="Times New Roman"/>
                <a:cs typeface="Times New Roman"/>
              </a:rPr>
              <a:t>be </a:t>
            </a:r>
            <a:r>
              <a:rPr sz="2400" spc="-10" dirty="0">
                <a:latin typeface="Times New Roman"/>
                <a:cs typeface="Times New Roman"/>
              </a:rPr>
              <a:t> </a:t>
            </a:r>
            <a:r>
              <a:rPr sz="2400" dirty="0">
                <a:latin typeface="Times New Roman"/>
                <a:cs typeface="Times New Roman"/>
              </a:rPr>
              <a:t>able</a:t>
            </a:r>
            <a:r>
              <a:rPr sz="2400" spc="-25"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dirty="0">
                <a:latin typeface="Times New Roman"/>
                <a:cs typeface="Times New Roman"/>
              </a:rPr>
              <a:t>develop</a:t>
            </a:r>
            <a:r>
              <a:rPr sz="2400" spc="-10" dirty="0">
                <a:latin typeface="Times New Roman"/>
                <a:cs typeface="Times New Roman"/>
              </a:rPr>
              <a:t> </a:t>
            </a:r>
            <a:r>
              <a:rPr sz="2400" dirty="0">
                <a:latin typeface="Times New Roman"/>
                <a:cs typeface="Times New Roman"/>
              </a:rPr>
              <a:t>a</a:t>
            </a:r>
            <a:r>
              <a:rPr sz="2400" spc="-15" dirty="0">
                <a:latin typeface="Times New Roman"/>
                <a:cs typeface="Times New Roman"/>
              </a:rPr>
              <a:t> </a:t>
            </a:r>
            <a:r>
              <a:rPr sz="2400" dirty="0">
                <a:latin typeface="Times New Roman"/>
                <a:cs typeface="Times New Roman"/>
              </a:rPr>
              <a:t>plan</a:t>
            </a:r>
            <a:r>
              <a:rPr sz="2400" spc="-10" dirty="0">
                <a:latin typeface="Times New Roman"/>
                <a:cs typeface="Times New Roman"/>
              </a:rPr>
              <a:t> </a:t>
            </a:r>
            <a:r>
              <a:rPr sz="2400" dirty="0">
                <a:latin typeface="Times New Roman"/>
                <a:cs typeface="Times New Roman"/>
              </a:rPr>
              <a:t>that</a:t>
            </a:r>
            <a:r>
              <a:rPr sz="2400" spc="-25" dirty="0">
                <a:latin typeface="Times New Roman"/>
                <a:cs typeface="Times New Roman"/>
              </a:rPr>
              <a:t> </a:t>
            </a:r>
            <a:r>
              <a:rPr sz="2400" dirty="0">
                <a:latin typeface="Times New Roman"/>
                <a:cs typeface="Times New Roman"/>
              </a:rPr>
              <a:t>can</a:t>
            </a:r>
            <a:r>
              <a:rPr sz="2400" spc="-15" dirty="0">
                <a:latin typeface="Times New Roman"/>
                <a:cs typeface="Times New Roman"/>
              </a:rPr>
              <a:t> </a:t>
            </a:r>
            <a:r>
              <a:rPr sz="2400" dirty="0">
                <a:latin typeface="Times New Roman"/>
                <a:cs typeface="Times New Roman"/>
              </a:rPr>
              <a:t>correct</a:t>
            </a:r>
            <a:r>
              <a:rPr sz="2400" spc="-25" dirty="0">
                <a:latin typeface="Times New Roman"/>
                <a:cs typeface="Times New Roman"/>
              </a:rPr>
              <a:t> </a:t>
            </a:r>
            <a:r>
              <a:rPr sz="2400" dirty="0">
                <a:latin typeface="Times New Roman"/>
                <a:cs typeface="Times New Roman"/>
              </a:rPr>
              <a:t>deficiencies.</a:t>
            </a:r>
            <a:endParaRPr sz="2400">
              <a:latin typeface="Times New Roman"/>
              <a:cs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49</a:t>
            </a:fld>
            <a:endParaRPr spc="-5" dirty="0"/>
          </a:p>
        </p:txBody>
      </p:sp>
      <p:sp>
        <p:nvSpPr>
          <p:cNvPr id="2" name="object 2"/>
          <p:cNvSpPr txBox="1">
            <a:spLocks noGrp="1"/>
          </p:cNvSpPr>
          <p:nvPr>
            <p:ph type="title"/>
          </p:nvPr>
        </p:nvSpPr>
        <p:spPr>
          <a:xfrm>
            <a:off x="794229" y="228600"/>
            <a:ext cx="10259720" cy="504625"/>
          </a:xfrm>
          <a:prstGeom prst="rect">
            <a:avLst/>
          </a:prstGeom>
        </p:spPr>
        <p:txBody>
          <a:bodyPr vert="horz" wrap="square" lIns="0" tIns="12065" rIns="0" bIns="0" rtlCol="0">
            <a:spAutoFit/>
          </a:bodyPr>
          <a:lstStyle/>
          <a:p>
            <a:pPr marL="12700">
              <a:lnSpc>
                <a:spcPct val="100000"/>
              </a:lnSpc>
              <a:spcBef>
                <a:spcPts val="95"/>
              </a:spcBef>
            </a:pPr>
            <a:r>
              <a:rPr lang="en-US" sz="3200" spc="-5" dirty="0">
                <a:solidFill>
                  <a:srgbClr val="FF0000"/>
                </a:solidFill>
                <a:latin typeface="Times New Roman" pitchFamily="18" charset="0"/>
                <a:cs typeface="Times New Roman" pitchFamily="18" charset="0"/>
              </a:rPr>
              <a:t>Principles</a:t>
            </a:r>
            <a:r>
              <a:rPr lang="en-US" sz="3200" spc="10"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in</a:t>
            </a:r>
            <a:r>
              <a:rPr lang="en-US" sz="3200" spc="5"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evaluating</a:t>
            </a:r>
            <a:r>
              <a:rPr lang="en-US" sz="3200" spc="10"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and</a:t>
            </a:r>
            <a:r>
              <a:rPr lang="en-US" sz="3200" spc="10" dirty="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grading</a:t>
            </a:r>
            <a:r>
              <a:rPr lang="en-US" sz="3200" spc="5"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clinical</a:t>
            </a:r>
            <a:r>
              <a:rPr lang="en-US" sz="3200" spc="15"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Practice cont.,</a:t>
            </a:r>
            <a:endParaRPr sz="3600" dirty="0">
              <a:latin typeface="Times New Roman"/>
              <a:cs typeface="Times New Roman"/>
            </a:endParaRPr>
          </a:p>
        </p:txBody>
      </p:sp>
      <p:sp>
        <p:nvSpPr>
          <p:cNvPr id="3" name="object 3"/>
          <p:cNvSpPr txBox="1"/>
          <p:nvPr/>
        </p:nvSpPr>
        <p:spPr>
          <a:xfrm>
            <a:off x="916938" y="1066800"/>
            <a:ext cx="9979661" cy="391160"/>
          </a:xfrm>
          <a:prstGeom prst="rect">
            <a:avLst/>
          </a:prstGeom>
        </p:spPr>
        <p:txBody>
          <a:bodyPr vert="horz" wrap="square" lIns="0" tIns="12700" rIns="0" bIns="0" rtlCol="0">
            <a:spAutoFit/>
          </a:bodyPr>
          <a:lstStyle/>
          <a:p>
            <a:pPr marL="12065" algn="ctr">
              <a:lnSpc>
                <a:spcPct val="100000"/>
              </a:lnSpc>
              <a:spcBef>
                <a:spcPts val="100"/>
              </a:spcBef>
              <a:tabLst>
                <a:tab pos="927100" algn="l"/>
                <a:tab pos="927735" algn="l"/>
              </a:tabLst>
            </a:pPr>
            <a:r>
              <a:rPr sz="2400" b="1" dirty="0">
                <a:solidFill>
                  <a:srgbClr val="0070C0"/>
                </a:solidFill>
                <a:latin typeface="Times New Roman"/>
                <a:cs typeface="Times New Roman"/>
              </a:rPr>
              <a:t>Below</a:t>
            </a:r>
            <a:r>
              <a:rPr sz="2400" b="1" spc="-15" dirty="0">
                <a:solidFill>
                  <a:srgbClr val="0070C0"/>
                </a:solidFill>
                <a:latin typeface="Times New Roman"/>
                <a:cs typeface="Times New Roman"/>
              </a:rPr>
              <a:t> </a:t>
            </a:r>
            <a:r>
              <a:rPr sz="2400" b="1" dirty="0">
                <a:solidFill>
                  <a:srgbClr val="0070C0"/>
                </a:solidFill>
                <a:latin typeface="Times New Roman"/>
                <a:cs typeface="Times New Roman"/>
              </a:rPr>
              <a:t>is</a:t>
            </a:r>
            <a:r>
              <a:rPr sz="2400" b="1" spc="-15" dirty="0">
                <a:solidFill>
                  <a:srgbClr val="0070C0"/>
                </a:solidFill>
                <a:latin typeface="Times New Roman"/>
                <a:cs typeface="Times New Roman"/>
              </a:rPr>
              <a:t> </a:t>
            </a:r>
            <a:r>
              <a:rPr sz="2400" b="1" spc="-5" dirty="0">
                <a:solidFill>
                  <a:srgbClr val="0070C0"/>
                </a:solidFill>
                <a:latin typeface="Times New Roman"/>
                <a:cs typeface="Times New Roman"/>
              </a:rPr>
              <a:t>sample</a:t>
            </a:r>
            <a:r>
              <a:rPr sz="2400" b="1" dirty="0">
                <a:solidFill>
                  <a:srgbClr val="0070C0"/>
                </a:solidFill>
                <a:latin typeface="Times New Roman"/>
                <a:cs typeface="Times New Roman"/>
              </a:rPr>
              <a:t> of</a:t>
            </a:r>
            <a:r>
              <a:rPr sz="2400" b="1" spc="-5" dirty="0">
                <a:solidFill>
                  <a:srgbClr val="0070C0"/>
                </a:solidFill>
                <a:latin typeface="Times New Roman"/>
                <a:cs typeface="Times New Roman"/>
              </a:rPr>
              <a:t> </a:t>
            </a:r>
            <a:r>
              <a:rPr sz="2400" b="1" dirty="0">
                <a:solidFill>
                  <a:srgbClr val="0070C0"/>
                </a:solidFill>
                <a:latin typeface="Times New Roman"/>
                <a:cs typeface="Times New Roman"/>
              </a:rPr>
              <a:t>developed</a:t>
            </a:r>
            <a:r>
              <a:rPr sz="2400" b="1" spc="-40" dirty="0">
                <a:solidFill>
                  <a:srgbClr val="0070C0"/>
                </a:solidFill>
                <a:latin typeface="Times New Roman"/>
                <a:cs typeface="Times New Roman"/>
              </a:rPr>
              <a:t> </a:t>
            </a:r>
            <a:r>
              <a:rPr sz="2400" b="1" dirty="0">
                <a:solidFill>
                  <a:srgbClr val="0070C0"/>
                </a:solidFill>
                <a:latin typeface="Times New Roman"/>
                <a:cs typeface="Times New Roman"/>
              </a:rPr>
              <a:t>plan</a:t>
            </a:r>
            <a:r>
              <a:rPr sz="2400" b="1" spc="-10" dirty="0">
                <a:solidFill>
                  <a:srgbClr val="0070C0"/>
                </a:solidFill>
                <a:latin typeface="Times New Roman"/>
                <a:cs typeface="Times New Roman"/>
              </a:rPr>
              <a:t> </a:t>
            </a:r>
            <a:r>
              <a:rPr sz="2400" b="1" dirty="0">
                <a:solidFill>
                  <a:srgbClr val="0070C0"/>
                </a:solidFill>
                <a:latin typeface="Times New Roman"/>
                <a:cs typeface="Times New Roman"/>
              </a:rPr>
              <a:t>for</a:t>
            </a:r>
            <a:r>
              <a:rPr sz="2400" b="1" spc="-15" dirty="0">
                <a:solidFill>
                  <a:srgbClr val="0070C0"/>
                </a:solidFill>
                <a:latin typeface="Times New Roman"/>
                <a:cs typeface="Times New Roman"/>
              </a:rPr>
              <a:t> </a:t>
            </a:r>
            <a:r>
              <a:rPr sz="2400" b="1" spc="-5" dirty="0">
                <a:solidFill>
                  <a:srgbClr val="0070C0"/>
                </a:solidFill>
                <a:latin typeface="Times New Roman"/>
                <a:cs typeface="Times New Roman"/>
              </a:rPr>
              <a:t>students</a:t>
            </a:r>
            <a:r>
              <a:rPr sz="2400" b="1" spc="-10" dirty="0">
                <a:solidFill>
                  <a:srgbClr val="0070C0"/>
                </a:solidFill>
                <a:latin typeface="Times New Roman"/>
                <a:cs typeface="Times New Roman"/>
              </a:rPr>
              <a:t> </a:t>
            </a:r>
            <a:r>
              <a:rPr sz="2400" b="1" dirty="0">
                <a:solidFill>
                  <a:srgbClr val="0070C0"/>
                </a:solidFill>
                <a:latin typeface="Times New Roman"/>
                <a:cs typeface="Times New Roman"/>
              </a:rPr>
              <a:t>:</a:t>
            </a:r>
          </a:p>
        </p:txBody>
      </p:sp>
      <p:sp>
        <p:nvSpPr>
          <p:cNvPr id="4" name="object 4"/>
          <p:cNvSpPr txBox="1"/>
          <p:nvPr/>
        </p:nvSpPr>
        <p:spPr>
          <a:xfrm>
            <a:off x="916939" y="5257800"/>
            <a:ext cx="10359390" cy="683895"/>
          </a:xfrm>
          <a:prstGeom prst="rect">
            <a:avLst/>
          </a:prstGeom>
        </p:spPr>
        <p:txBody>
          <a:bodyPr vert="horz" wrap="square" lIns="0" tIns="83820" rIns="0" bIns="0" rtlCol="0">
            <a:spAutoFit/>
          </a:bodyPr>
          <a:lstStyle/>
          <a:p>
            <a:pPr marL="241300" marR="5080" indent="-229235">
              <a:lnSpc>
                <a:spcPts val="2300"/>
              </a:lnSpc>
              <a:spcBef>
                <a:spcPts val="660"/>
              </a:spcBef>
              <a:buFont typeface="Arial MT"/>
              <a:buChar char="•"/>
              <a:tabLst>
                <a:tab pos="241935" algn="l"/>
              </a:tabLst>
            </a:pPr>
            <a:r>
              <a:rPr sz="2400" spc="-5" dirty="0">
                <a:latin typeface="Times New Roman"/>
                <a:cs typeface="Times New Roman"/>
              </a:rPr>
              <a:t>Note:</a:t>
            </a:r>
            <a:r>
              <a:rPr sz="2400" spc="170" dirty="0">
                <a:latin typeface="Times New Roman"/>
                <a:cs typeface="Times New Roman"/>
              </a:rPr>
              <a:t> </a:t>
            </a:r>
            <a:r>
              <a:rPr sz="2400" spc="-5" dirty="0">
                <a:latin typeface="Times New Roman"/>
                <a:cs typeface="Times New Roman"/>
              </a:rPr>
              <a:t>Discussion</a:t>
            </a:r>
            <a:r>
              <a:rPr sz="2400" spc="175" dirty="0">
                <a:latin typeface="Times New Roman"/>
                <a:cs typeface="Times New Roman"/>
              </a:rPr>
              <a:t> </a:t>
            </a:r>
            <a:r>
              <a:rPr sz="2400" dirty="0">
                <a:latin typeface="Times New Roman"/>
                <a:cs typeface="Times New Roman"/>
              </a:rPr>
              <a:t>to</a:t>
            </a:r>
            <a:r>
              <a:rPr sz="2400" spc="165" dirty="0">
                <a:latin typeface="Times New Roman"/>
                <a:cs typeface="Times New Roman"/>
              </a:rPr>
              <a:t> </a:t>
            </a:r>
            <a:r>
              <a:rPr sz="2400" dirty="0">
                <a:latin typeface="Times New Roman"/>
                <a:cs typeface="Times New Roman"/>
              </a:rPr>
              <a:t>a</a:t>
            </a:r>
            <a:r>
              <a:rPr sz="2400" spc="175" dirty="0">
                <a:latin typeface="Times New Roman"/>
                <a:cs typeface="Times New Roman"/>
              </a:rPr>
              <a:t> </a:t>
            </a:r>
            <a:r>
              <a:rPr sz="2400" spc="-5" dirty="0">
                <a:latin typeface="Times New Roman"/>
                <a:cs typeface="Times New Roman"/>
              </a:rPr>
              <a:t>failing</a:t>
            </a:r>
            <a:r>
              <a:rPr sz="2400" spc="170" dirty="0">
                <a:latin typeface="Times New Roman"/>
                <a:cs typeface="Times New Roman"/>
              </a:rPr>
              <a:t> </a:t>
            </a:r>
            <a:r>
              <a:rPr sz="2400" spc="-5" dirty="0">
                <a:latin typeface="Times New Roman"/>
                <a:cs typeface="Times New Roman"/>
              </a:rPr>
              <a:t>student</a:t>
            </a:r>
            <a:r>
              <a:rPr sz="2400" spc="160" dirty="0">
                <a:latin typeface="Times New Roman"/>
                <a:cs typeface="Times New Roman"/>
              </a:rPr>
              <a:t> </a:t>
            </a:r>
            <a:r>
              <a:rPr sz="2400" dirty="0">
                <a:latin typeface="Times New Roman"/>
                <a:cs typeface="Times New Roman"/>
              </a:rPr>
              <a:t>should</a:t>
            </a:r>
            <a:r>
              <a:rPr sz="2400" spc="160" dirty="0">
                <a:latin typeface="Times New Roman"/>
                <a:cs typeface="Times New Roman"/>
              </a:rPr>
              <a:t> </a:t>
            </a:r>
            <a:r>
              <a:rPr sz="2400" dirty="0">
                <a:latin typeface="Times New Roman"/>
                <a:cs typeface="Times New Roman"/>
              </a:rPr>
              <a:t>be</a:t>
            </a:r>
            <a:r>
              <a:rPr sz="2400" spc="175" dirty="0">
                <a:latin typeface="Times New Roman"/>
                <a:cs typeface="Times New Roman"/>
              </a:rPr>
              <a:t> </a:t>
            </a:r>
            <a:r>
              <a:rPr sz="2400" dirty="0">
                <a:latin typeface="Times New Roman"/>
                <a:cs typeface="Times New Roman"/>
              </a:rPr>
              <a:t>held</a:t>
            </a:r>
            <a:r>
              <a:rPr sz="2400" spc="165" dirty="0">
                <a:latin typeface="Times New Roman"/>
                <a:cs typeface="Times New Roman"/>
              </a:rPr>
              <a:t> </a:t>
            </a:r>
            <a:r>
              <a:rPr sz="2400" dirty="0">
                <a:latin typeface="Times New Roman"/>
                <a:cs typeface="Times New Roman"/>
              </a:rPr>
              <a:t>in</a:t>
            </a:r>
            <a:r>
              <a:rPr sz="2400" spc="165" dirty="0">
                <a:latin typeface="Times New Roman"/>
                <a:cs typeface="Times New Roman"/>
              </a:rPr>
              <a:t> </a:t>
            </a:r>
            <a:r>
              <a:rPr sz="2400" spc="-5" dirty="0">
                <a:latin typeface="Times New Roman"/>
                <a:cs typeface="Times New Roman"/>
              </a:rPr>
              <a:t>private</a:t>
            </a:r>
            <a:r>
              <a:rPr sz="2400" spc="175" dirty="0">
                <a:latin typeface="Times New Roman"/>
                <a:cs typeface="Times New Roman"/>
              </a:rPr>
              <a:t> </a:t>
            </a:r>
            <a:r>
              <a:rPr sz="2400" dirty="0">
                <a:latin typeface="Times New Roman"/>
                <a:cs typeface="Times New Roman"/>
              </a:rPr>
              <a:t>and</a:t>
            </a:r>
            <a:r>
              <a:rPr sz="2400" spc="180" dirty="0">
                <a:latin typeface="Times New Roman"/>
                <a:cs typeface="Times New Roman"/>
              </a:rPr>
              <a:t> </a:t>
            </a:r>
            <a:r>
              <a:rPr sz="2400" dirty="0">
                <a:latin typeface="Times New Roman"/>
                <a:cs typeface="Times New Roman"/>
              </a:rPr>
              <a:t>a</a:t>
            </a:r>
            <a:r>
              <a:rPr sz="2400" spc="175" dirty="0">
                <a:latin typeface="Times New Roman"/>
                <a:cs typeface="Times New Roman"/>
              </a:rPr>
              <a:t> </a:t>
            </a:r>
            <a:r>
              <a:rPr sz="2400" spc="-10" dirty="0">
                <a:latin typeface="Times New Roman"/>
                <a:cs typeface="Times New Roman"/>
              </a:rPr>
              <a:t>summary</a:t>
            </a:r>
            <a:r>
              <a:rPr sz="2400" spc="190" dirty="0">
                <a:latin typeface="Times New Roman"/>
                <a:cs typeface="Times New Roman"/>
              </a:rPr>
              <a:t> </a:t>
            </a:r>
            <a:r>
              <a:rPr sz="2400" dirty="0">
                <a:latin typeface="Times New Roman"/>
                <a:cs typeface="Times New Roman"/>
              </a:rPr>
              <a:t>of </a:t>
            </a:r>
            <a:r>
              <a:rPr sz="2400" spc="-58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discussion</a:t>
            </a:r>
            <a:r>
              <a:rPr sz="2400" spc="-20" dirty="0">
                <a:latin typeface="Times New Roman"/>
                <a:cs typeface="Times New Roman"/>
              </a:rPr>
              <a:t> </a:t>
            </a:r>
            <a:r>
              <a:rPr sz="2400" spc="-5" dirty="0">
                <a:latin typeface="Times New Roman"/>
                <a:cs typeface="Times New Roman"/>
              </a:rPr>
              <a:t>should </a:t>
            </a:r>
            <a:r>
              <a:rPr sz="2400" dirty="0">
                <a:latin typeface="Times New Roman"/>
                <a:cs typeface="Times New Roman"/>
              </a:rPr>
              <a:t>be prepared.</a:t>
            </a:r>
          </a:p>
        </p:txBody>
      </p:sp>
      <p:pic>
        <p:nvPicPr>
          <p:cNvPr id="5" name="object 5"/>
          <p:cNvPicPr/>
          <p:nvPr/>
        </p:nvPicPr>
        <p:blipFill>
          <a:blip r:embed="rId2" cstate="print"/>
          <a:stretch>
            <a:fillRect/>
          </a:stretch>
        </p:blipFill>
        <p:spPr>
          <a:xfrm>
            <a:off x="840297" y="1752600"/>
            <a:ext cx="10213652" cy="34213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4404" y="1073659"/>
            <a:ext cx="4329691" cy="566181"/>
          </a:xfrm>
          <a:prstGeom prst="rect">
            <a:avLst/>
          </a:prstGeom>
        </p:spPr>
        <p:txBody>
          <a:bodyPr vert="horz" wrap="square" lIns="0" tIns="12065" rIns="0" bIns="0" rtlCol="0">
            <a:spAutoFit/>
          </a:bodyPr>
          <a:lstStyle/>
          <a:p>
            <a:pPr marL="12700">
              <a:lnSpc>
                <a:spcPct val="100000"/>
              </a:lnSpc>
              <a:spcBef>
                <a:spcPts val="95"/>
              </a:spcBef>
            </a:pPr>
            <a:r>
              <a:rPr lang="en-GB" sz="3600" b="1" dirty="0">
                <a:solidFill>
                  <a:srgbClr val="FF0000"/>
                </a:solidFill>
                <a:latin typeface="Times New Roman" pitchFamily="18" charset="0"/>
                <a:cs typeface="Times New Roman" pitchFamily="18" charset="0"/>
              </a:rPr>
              <a:t>Definition of grading.</a:t>
            </a:r>
            <a:endParaRPr sz="3600" b="1" dirty="0">
              <a:solidFill>
                <a:srgbClr val="FF0000"/>
              </a:solidFill>
              <a:latin typeface="Times New Roman" pitchFamily="18" charset="0"/>
              <a:cs typeface="Times New Roman" pitchFamily="18" charset="0"/>
            </a:endParaRPr>
          </a:p>
        </p:txBody>
      </p:sp>
      <p:sp>
        <p:nvSpPr>
          <p:cNvPr id="6" name="object 6"/>
          <p:cNvSpPr txBox="1"/>
          <p:nvPr/>
        </p:nvSpPr>
        <p:spPr>
          <a:xfrm>
            <a:off x="916939" y="6458075"/>
            <a:ext cx="272415" cy="163195"/>
          </a:xfrm>
          <a:prstGeom prst="rect">
            <a:avLst/>
          </a:prstGeom>
        </p:spPr>
        <p:txBody>
          <a:bodyPr vert="horz" wrap="square" lIns="0" tIns="6985" rIns="0" bIns="0" rtlCol="0">
            <a:spAutoFit/>
          </a:bodyPr>
          <a:lstStyle/>
          <a:p>
            <a:pPr marL="12700">
              <a:lnSpc>
                <a:spcPct val="100000"/>
              </a:lnSpc>
              <a:spcBef>
                <a:spcPts val="55"/>
              </a:spcBef>
            </a:pPr>
            <a:r>
              <a:rPr sz="900" spc="-10" dirty="0">
                <a:solidFill>
                  <a:srgbClr val="888888"/>
                </a:solidFill>
                <a:latin typeface="Trebuchet MS"/>
                <a:cs typeface="Trebuchet MS"/>
              </a:rPr>
              <a:t>20</a:t>
            </a:r>
            <a:r>
              <a:rPr sz="900" dirty="0">
                <a:solidFill>
                  <a:srgbClr val="888888"/>
                </a:solidFill>
                <a:latin typeface="Trebuchet MS"/>
                <a:cs typeface="Trebuchet MS"/>
              </a:rPr>
              <a:t>XX</a:t>
            </a:r>
            <a:endParaRPr sz="900">
              <a:latin typeface="Trebuchet MS"/>
              <a:cs typeface="Trebuchet MS"/>
            </a:endParaRPr>
          </a:p>
        </p:txBody>
      </p:sp>
      <p:sp>
        <p:nvSpPr>
          <p:cNvPr id="8" name="object 8"/>
          <p:cNvSpPr txBox="1"/>
          <p:nvPr/>
        </p:nvSpPr>
        <p:spPr>
          <a:xfrm>
            <a:off x="11164823" y="6458075"/>
            <a:ext cx="136525" cy="163195"/>
          </a:xfrm>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z="900" spc="-5" dirty="0">
                <a:solidFill>
                  <a:srgbClr val="888888"/>
                </a:solidFill>
                <a:latin typeface="Trebuchet MS"/>
                <a:cs typeface="Trebuchet MS"/>
              </a:rPr>
              <a:t>5</a:t>
            </a:fld>
            <a:endParaRPr sz="900">
              <a:latin typeface="Trebuchet MS"/>
              <a:cs typeface="Trebuchet MS"/>
            </a:endParaRPr>
          </a:p>
        </p:txBody>
      </p:sp>
      <p:sp>
        <p:nvSpPr>
          <p:cNvPr id="5" name="object 5"/>
          <p:cNvSpPr txBox="1"/>
          <p:nvPr/>
        </p:nvSpPr>
        <p:spPr>
          <a:xfrm>
            <a:off x="990879" y="1639840"/>
            <a:ext cx="10518138" cy="5134739"/>
          </a:xfrm>
          <a:prstGeom prst="rect">
            <a:avLst/>
          </a:prstGeom>
        </p:spPr>
        <p:txBody>
          <a:bodyPr vert="horz" wrap="square" lIns="0" tIns="60960" rIns="0" bIns="0" rtlCol="0">
            <a:spAutoFit/>
          </a:bodyPr>
          <a:lstStyle/>
          <a:p>
            <a:pPr marL="469265" marR="5080" indent="-457200" algn="just">
              <a:lnSpc>
                <a:spcPct val="150000"/>
              </a:lnSpc>
              <a:spcBef>
                <a:spcPts val="480"/>
              </a:spcBef>
              <a:buClr>
                <a:srgbClr val="C00000"/>
              </a:buClr>
              <a:buSzPct val="80000"/>
              <a:buFont typeface="Wingdings" pitchFamily="2" charset="2"/>
              <a:buChar char="q"/>
              <a:tabLst>
                <a:tab pos="927100" algn="l"/>
                <a:tab pos="927735" algn="l"/>
                <a:tab pos="2192655" algn="l"/>
              </a:tabLst>
            </a:pPr>
            <a:r>
              <a:rPr lang="en-US" sz="2800" dirty="0">
                <a:latin typeface="Times New Roman" pitchFamily="18" charset="0"/>
                <a:cs typeface="Times New Roman" pitchFamily="18" charset="0"/>
              </a:rPr>
              <a:t>Grading is for </a:t>
            </a:r>
            <a:r>
              <a:rPr lang="en-US" sz="2800" dirty="0">
                <a:solidFill>
                  <a:srgbClr val="FF0000"/>
                </a:solidFill>
                <a:latin typeface="Times New Roman" pitchFamily="18" charset="0"/>
                <a:cs typeface="Times New Roman" pitchFamily="18" charset="0"/>
              </a:rPr>
              <a:t>summative purposes</a:t>
            </a:r>
            <a:r>
              <a:rPr lang="en-US" sz="2800" dirty="0">
                <a:latin typeface="Times New Roman" pitchFamily="18" charset="0"/>
                <a:cs typeface="Times New Roman" pitchFamily="18" charset="0"/>
              </a:rPr>
              <a:t>, indicating through the use of </a:t>
            </a:r>
            <a:r>
              <a:rPr lang="en-US" sz="2800" dirty="0">
                <a:solidFill>
                  <a:srgbClr val="FF0000"/>
                </a:solidFill>
                <a:latin typeface="Times New Roman" pitchFamily="18" charset="0"/>
                <a:cs typeface="Times New Roman" pitchFamily="18" charset="0"/>
              </a:rPr>
              <a:t>symbols</a:t>
            </a:r>
            <a:r>
              <a:rPr lang="en-US" sz="2800" dirty="0">
                <a:latin typeface="Times New Roman" pitchFamily="18" charset="0"/>
                <a:cs typeface="Times New Roman" pitchFamily="18" charset="0"/>
              </a:rPr>
              <a:t> how well the student performed in individual assignments, clinical practice, laboratories, and the course as a whole.</a:t>
            </a:r>
          </a:p>
          <a:p>
            <a:pPr marL="469265" marR="5080" indent="-457200" algn="just">
              <a:lnSpc>
                <a:spcPct val="150000"/>
              </a:lnSpc>
              <a:spcBef>
                <a:spcPts val="480"/>
              </a:spcBef>
              <a:buClr>
                <a:srgbClr val="C00000"/>
              </a:buClr>
              <a:buSzPct val="80000"/>
              <a:buFont typeface="Wingdings" pitchFamily="2" charset="2"/>
              <a:buChar char="q"/>
              <a:tabLst>
                <a:tab pos="927100" algn="l"/>
                <a:tab pos="927735" algn="l"/>
                <a:tab pos="2192655" algn="l"/>
              </a:tabLst>
            </a:pPr>
            <a:r>
              <a:rPr lang="en-US" sz="2800" dirty="0">
                <a:latin typeface="Times New Roman" pitchFamily="18" charset="0"/>
                <a:cs typeface="Times New Roman" pitchFamily="18" charset="0"/>
              </a:rPr>
              <a:t>To </a:t>
            </a:r>
            <a:r>
              <a:rPr lang="en-US" sz="2800" dirty="0">
                <a:solidFill>
                  <a:srgbClr val="FF0000"/>
                </a:solidFill>
                <a:latin typeface="Times New Roman" pitchFamily="18" charset="0"/>
                <a:cs typeface="Times New Roman" pitchFamily="18" charset="0"/>
              </a:rPr>
              <a:t>reflect valid judgments </a:t>
            </a:r>
            <a:r>
              <a:rPr lang="en-US" sz="2800" dirty="0">
                <a:latin typeface="Times New Roman" pitchFamily="18" charset="0"/>
                <a:cs typeface="Times New Roman" pitchFamily="18" charset="0"/>
              </a:rPr>
              <a:t>about student achievement, grades need to be </a:t>
            </a:r>
            <a:r>
              <a:rPr lang="en-US" sz="2800" dirty="0">
                <a:solidFill>
                  <a:srgbClr val="FF0000"/>
                </a:solidFill>
                <a:latin typeface="Times New Roman" pitchFamily="18" charset="0"/>
                <a:cs typeface="Times New Roman" pitchFamily="18" charset="0"/>
              </a:rPr>
              <a:t>based on </a:t>
            </a:r>
            <a:r>
              <a:rPr lang="en-US" sz="2800" dirty="0">
                <a:latin typeface="Times New Roman" pitchFamily="18" charset="0"/>
                <a:cs typeface="Times New Roman" pitchFamily="18" charset="0"/>
              </a:rPr>
              <a:t>careful evaluation practices, </a:t>
            </a:r>
            <a:r>
              <a:rPr lang="en-US" sz="2800" dirty="0">
                <a:solidFill>
                  <a:srgbClr val="FF0000"/>
                </a:solidFill>
                <a:latin typeface="Times New Roman" pitchFamily="18" charset="0"/>
                <a:cs typeface="Times New Roman" pitchFamily="18" charset="0"/>
              </a:rPr>
              <a:t>reliable test results</a:t>
            </a:r>
            <a:r>
              <a:rPr lang="en-US" sz="2800" dirty="0">
                <a:latin typeface="Times New Roman" pitchFamily="18" charset="0"/>
                <a:cs typeface="Times New Roman" pitchFamily="18" charset="0"/>
              </a:rPr>
              <a:t>, and </a:t>
            </a:r>
            <a:r>
              <a:rPr lang="en-US" sz="2800" dirty="0">
                <a:solidFill>
                  <a:srgbClr val="FF0000"/>
                </a:solidFill>
                <a:latin typeface="Times New Roman" pitchFamily="18" charset="0"/>
                <a:cs typeface="Times New Roman" pitchFamily="18" charset="0"/>
              </a:rPr>
              <a:t>multiple assessment methods</a:t>
            </a:r>
            <a:r>
              <a:rPr lang="en-US" sz="2800" dirty="0">
                <a:latin typeface="Times New Roman" pitchFamily="18" charset="0"/>
                <a:cs typeface="Times New Roman" pitchFamily="18" charset="0"/>
              </a:rPr>
              <a:t>.</a:t>
            </a:r>
          </a:p>
          <a:p>
            <a:pPr marL="12065" marR="5080" lvl="0" algn="just">
              <a:lnSpc>
                <a:spcPct val="150000"/>
              </a:lnSpc>
              <a:spcBef>
                <a:spcPts val="430"/>
              </a:spcBef>
              <a:buSzPct val="96428"/>
              <a:tabLst>
                <a:tab pos="295910" algn="l"/>
                <a:tab pos="7382509" algn="l"/>
              </a:tabLst>
            </a:pPr>
            <a:r>
              <a:rPr lang="en-US" sz="2400" dirty="0">
                <a:solidFill>
                  <a:prstClr val="black"/>
                </a:solidFill>
                <a:latin typeface="Times New Roman" pitchFamily="18" charset="0"/>
                <a:cs typeface="Times New Roman"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Oermann&amp;Gaberson</a:t>
            </a:r>
            <a:r>
              <a:rPr lang="en-US" sz="2400" dirty="0">
                <a:solidFill>
                  <a:srgbClr val="222222"/>
                </a:solidFill>
                <a:latin typeface="Times New Roman" panose="02020603050405020304" pitchFamily="18" charset="0"/>
                <a:cs typeface="Times New Roman" panose="02020603050405020304" pitchFamily="18" charset="0"/>
              </a:rPr>
              <a:t> 2021)</a:t>
            </a:r>
            <a:r>
              <a:rPr lang="en-US" sz="2400" dirty="0">
                <a:solidFill>
                  <a:prstClr val="black"/>
                </a:solidFill>
                <a:latin typeface="Times New Roman" pitchFamily="18" charset="0"/>
                <a:cs typeface="Times New Roman" pitchFamily="18" charset="0"/>
              </a:rPr>
              <a:t> </a:t>
            </a:r>
          </a:p>
          <a:p>
            <a:pPr marL="12065" marR="5080" algn="ctr">
              <a:lnSpc>
                <a:spcPct val="150000"/>
              </a:lnSpc>
              <a:spcBef>
                <a:spcPts val="480"/>
              </a:spcBef>
              <a:buClr>
                <a:srgbClr val="C00000"/>
              </a:buClr>
              <a:buSzPct val="80000"/>
              <a:tabLst>
                <a:tab pos="927100" algn="l"/>
                <a:tab pos="927735" algn="l"/>
                <a:tab pos="2192655" algn="l"/>
              </a:tabLst>
            </a:pPr>
            <a:endParaRPr sz="20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50</a:t>
            </a:fld>
            <a:endParaRPr spc="-5" dirty="0"/>
          </a:p>
        </p:txBody>
      </p:sp>
      <p:sp>
        <p:nvSpPr>
          <p:cNvPr id="2" name="object 2"/>
          <p:cNvSpPr txBox="1">
            <a:spLocks noGrp="1"/>
          </p:cNvSpPr>
          <p:nvPr>
            <p:ph type="title"/>
          </p:nvPr>
        </p:nvSpPr>
        <p:spPr>
          <a:xfrm>
            <a:off x="381000" y="228600"/>
            <a:ext cx="11049000" cy="504625"/>
          </a:xfrm>
          <a:prstGeom prst="rect">
            <a:avLst/>
          </a:prstGeom>
        </p:spPr>
        <p:txBody>
          <a:bodyPr vert="horz" wrap="square" lIns="0" tIns="12065" rIns="0" bIns="0" rtlCol="0">
            <a:spAutoFit/>
          </a:bodyPr>
          <a:lstStyle/>
          <a:p>
            <a:pPr marL="12700">
              <a:lnSpc>
                <a:spcPct val="100000"/>
              </a:lnSpc>
              <a:spcBef>
                <a:spcPts val="95"/>
              </a:spcBef>
            </a:pPr>
            <a:r>
              <a:rPr lang="en-US" sz="3200" spc="-5" dirty="0">
                <a:solidFill>
                  <a:srgbClr val="FF0000"/>
                </a:solidFill>
                <a:latin typeface="Times New Roman" pitchFamily="18" charset="0"/>
                <a:cs typeface="Times New Roman" pitchFamily="18" charset="0"/>
              </a:rPr>
              <a:t>Principles</a:t>
            </a:r>
            <a:r>
              <a:rPr lang="en-US" sz="3200" spc="10"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in</a:t>
            </a:r>
            <a:r>
              <a:rPr lang="en-US" sz="3200" spc="5"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evaluating</a:t>
            </a:r>
            <a:r>
              <a:rPr lang="en-US" sz="3200" spc="10"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and</a:t>
            </a:r>
            <a:r>
              <a:rPr lang="en-US" sz="3200" spc="10" dirty="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grading</a:t>
            </a:r>
            <a:r>
              <a:rPr lang="en-US" sz="3200" spc="5"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clinical</a:t>
            </a:r>
            <a:r>
              <a:rPr lang="en-US" sz="3200" spc="15"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Practice cont.,</a:t>
            </a:r>
            <a:endParaRPr sz="3600" dirty="0">
              <a:latin typeface="Times New Roman"/>
              <a:cs typeface="Times New Roman"/>
            </a:endParaRPr>
          </a:p>
        </p:txBody>
      </p:sp>
      <p:sp>
        <p:nvSpPr>
          <p:cNvPr id="3" name="object 3"/>
          <p:cNvSpPr txBox="1"/>
          <p:nvPr/>
        </p:nvSpPr>
        <p:spPr>
          <a:xfrm>
            <a:off x="607017" y="2057400"/>
            <a:ext cx="10360660" cy="3470275"/>
          </a:xfrm>
          <a:prstGeom prst="rect">
            <a:avLst/>
          </a:prstGeom>
        </p:spPr>
        <p:txBody>
          <a:bodyPr vert="horz" wrap="square" lIns="0" tIns="71755" rIns="0" bIns="0" rtlCol="0">
            <a:spAutoFit/>
          </a:bodyPr>
          <a:lstStyle/>
          <a:p>
            <a:pPr marL="12700">
              <a:lnSpc>
                <a:spcPct val="100000"/>
              </a:lnSpc>
              <a:spcBef>
                <a:spcPts val="565"/>
              </a:spcBef>
            </a:pPr>
            <a:r>
              <a:rPr sz="2200" b="1" i="1" dirty="0">
                <a:latin typeface="Times New Roman"/>
                <a:cs typeface="Times New Roman"/>
              </a:rPr>
              <a:t>5)</a:t>
            </a:r>
            <a:r>
              <a:rPr sz="2200" b="1" i="1" spc="-10" dirty="0">
                <a:latin typeface="Times New Roman"/>
                <a:cs typeface="Times New Roman"/>
              </a:rPr>
              <a:t> </a:t>
            </a:r>
            <a:r>
              <a:rPr sz="2200" b="1" i="1" spc="-5" dirty="0">
                <a:latin typeface="Times New Roman"/>
                <a:cs typeface="Times New Roman"/>
              </a:rPr>
              <a:t>Identify</a:t>
            </a:r>
            <a:r>
              <a:rPr sz="2200" b="1" i="1" spc="-10" dirty="0">
                <a:latin typeface="Times New Roman"/>
                <a:cs typeface="Times New Roman"/>
              </a:rPr>
              <a:t> </a:t>
            </a:r>
            <a:r>
              <a:rPr sz="2200" b="1" i="1" spc="-5" dirty="0">
                <a:latin typeface="Times New Roman"/>
                <a:cs typeface="Times New Roman"/>
              </a:rPr>
              <a:t>Support</a:t>
            </a:r>
            <a:r>
              <a:rPr sz="2200" b="1" i="1" spc="-15" dirty="0">
                <a:latin typeface="Times New Roman"/>
                <a:cs typeface="Times New Roman"/>
              </a:rPr>
              <a:t> </a:t>
            </a:r>
            <a:r>
              <a:rPr sz="2200" b="1" i="1" spc="-10" dirty="0">
                <a:latin typeface="Times New Roman"/>
                <a:cs typeface="Times New Roman"/>
              </a:rPr>
              <a:t>Services</a:t>
            </a:r>
            <a:endParaRPr sz="2200" dirty="0">
              <a:latin typeface="Times New Roman"/>
              <a:cs typeface="Times New Roman"/>
            </a:endParaRPr>
          </a:p>
          <a:p>
            <a:pPr marL="927100" indent="-915035">
              <a:lnSpc>
                <a:spcPts val="2375"/>
              </a:lnSpc>
              <a:spcBef>
                <a:spcPts val="465"/>
              </a:spcBef>
              <a:buFont typeface="Arial MT"/>
              <a:buChar char="•"/>
              <a:tabLst>
                <a:tab pos="927100" algn="l"/>
                <a:tab pos="927735" algn="l"/>
                <a:tab pos="5497830" algn="l"/>
              </a:tabLst>
            </a:pPr>
            <a:r>
              <a:rPr sz="2200" spc="-5" dirty="0">
                <a:latin typeface="Times New Roman"/>
                <a:cs typeface="Times New Roman"/>
              </a:rPr>
              <a:t>Failing</a:t>
            </a:r>
            <a:r>
              <a:rPr sz="2200" spc="450" dirty="0">
                <a:latin typeface="Times New Roman"/>
                <a:cs typeface="Times New Roman"/>
              </a:rPr>
              <a:t> </a:t>
            </a:r>
            <a:r>
              <a:rPr sz="2200" spc="-5" dirty="0">
                <a:latin typeface="Times New Roman"/>
                <a:cs typeface="Times New Roman"/>
              </a:rPr>
              <a:t>students</a:t>
            </a:r>
            <a:r>
              <a:rPr sz="2200" spc="440" dirty="0">
                <a:latin typeface="Times New Roman"/>
                <a:cs typeface="Times New Roman"/>
              </a:rPr>
              <a:t> </a:t>
            </a:r>
            <a:r>
              <a:rPr sz="2200" spc="-5" dirty="0">
                <a:latin typeface="Times New Roman"/>
                <a:cs typeface="Times New Roman"/>
              </a:rPr>
              <a:t>should</a:t>
            </a:r>
            <a:r>
              <a:rPr sz="2200" spc="450" dirty="0">
                <a:latin typeface="Times New Roman"/>
                <a:cs typeface="Times New Roman"/>
              </a:rPr>
              <a:t> </a:t>
            </a:r>
            <a:r>
              <a:rPr sz="2200" spc="-10" dirty="0">
                <a:latin typeface="Times New Roman"/>
                <a:cs typeface="Times New Roman"/>
              </a:rPr>
              <a:t>be</a:t>
            </a:r>
            <a:r>
              <a:rPr sz="2200" spc="434" dirty="0">
                <a:latin typeface="Times New Roman"/>
                <a:cs typeface="Times New Roman"/>
              </a:rPr>
              <a:t> </a:t>
            </a:r>
            <a:r>
              <a:rPr sz="2200" dirty="0">
                <a:latin typeface="Times New Roman"/>
                <a:cs typeface="Times New Roman"/>
              </a:rPr>
              <a:t>referred</a:t>
            </a:r>
            <a:r>
              <a:rPr sz="2200" spc="450" dirty="0">
                <a:latin typeface="Times New Roman"/>
                <a:cs typeface="Times New Roman"/>
              </a:rPr>
              <a:t> </a:t>
            </a:r>
            <a:r>
              <a:rPr sz="2200" spc="-5" dirty="0">
                <a:latin typeface="Times New Roman"/>
                <a:cs typeface="Times New Roman"/>
              </a:rPr>
              <a:t>to	counselling</a:t>
            </a:r>
            <a:r>
              <a:rPr sz="2200" spc="425" dirty="0">
                <a:latin typeface="Times New Roman"/>
                <a:cs typeface="Times New Roman"/>
              </a:rPr>
              <a:t> </a:t>
            </a:r>
            <a:r>
              <a:rPr sz="2200" spc="-5" dirty="0">
                <a:latin typeface="Times New Roman"/>
                <a:cs typeface="Times New Roman"/>
              </a:rPr>
              <a:t>and</a:t>
            </a:r>
            <a:r>
              <a:rPr sz="2200" spc="440" dirty="0">
                <a:latin typeface="Times New Roman"/>
                <a:cs typeface="Times New Roman"/>
              </a:rPr>
              <a:t> </a:t>
            </a:r>
            <a:r>
              <a:rPr sz="2200" dirty="0">
                <a:latin typeface="Times New Roman"/>
                <a:cs typeface="Times New Roman"/>
              </a:rPr>
              <a:t>other</a:t>
            </a:r>
            <a:r>
              <a:rPr sz="2200" spc="430" dirty="0">
                <a:latin typeface="Times New Roman"/>
                <a:cs typeface="Times New Roman"/>
              </a:rPr>
              <a:t> </a:t>
            </a:r>
            <a:r>
              <a:rPr sz="2200" spc="-5" dirty="0">
                <a:latin typeface="Times New Roman"/>
                <a:cs typeface="Times New Roman"/>
              </a:rPr>
              <a:t>support</a:t>
            </a:r>
            <a:r>
              <a:rPr sz="2200" spc="440" dirty="0">
                <a:latin typeface="Times New Roman"/>
                <a:cs typeface="Times New Roman"/>
              </a:rPr>
              <a:t> </a:t>
            </a:r>
            <a:r>
              <a:rPr sz="2200" spc="-5" dirty="0">
                <a:latin typeface="Times New Roman"/>
                <a:cs typeface="Times New Roman"/>
              </a:rPr>
              <a:t>services</a:t>
            </a:r>
            <a:r>
              <a:rPr sz="2200" spc="440" dirty="0">
                <a:latin typeface="Times New Roman"/>
                <a:cs typeface="Times New Roman"/>
              </a:rPr>
              <a:t> </a:t>
            </a:r>
            <a:r>
              <a:rPr sz="2200" spc="-5" dirty="0">
                <a:latin typeface="Times New Roman"/>
                <a:cs typeface="Times New Roman"/>
              </a:rPr>
              <a:t>to</a:t>
            </a:r>
            <a:endParaRPr sz="2200" dirty="0">
              <a:latin typeface="Times New Roman"/>
              <a:cs typeface="Times New Roman"/>
            </a:endParaRPr>
          </a:p>
          <a:p>
            <a:pPr marL="241300">
              <a:lnSpc>
                <a:spcPts val="2375"/>
              </a:lnSpc>
            </a:pPr>
            <a:r>
              <a:rPr sz="2200" spc="-5" dirty="0">
                <a:latin typeface="Times New Roman"/>
                <a:cs typeface="Times New Roman"/>
              </a:rPr>
              <a:t>avoid</a:t>
            </a:r>
            <a:r>
              <a:rPr sz="2200" dirty="0">
                <a:latin typeface="Times New Roman"/>
                <a:cs typeface="Times New Roman"/>
              </a:rPr>
              <a:t> </a:t>
            </a:r>
            <a:r>
              <a:rPr sz="2200" spc="-5" dirty="0">
                <a:latin typeface="Times New Roman"/>
                <a:cs typeface="Times New Roman"/>
              </a:rPr>
              <a:t>biases</a:t>
            </a:r>
            <a:r>
              <a:rPr sz="2200" spc="5" dirty="0">
                <a:latin typeface="Times New Roman"/>
                <a:cs typeface="Times New Roman"/>
              </a:rPr>
              <a:t> </a:t>
            </a:r>
            <a:r>
              <a:rPr sz="2200" spc="-5" dirty="0">
                <a:latin typeface="Times New Roman"/>
                <a:cs typeface="Times New Roman"/>
              </a:rPr>
              <a:t>that</a:t>
            </a:r>
            <a:r>
              <a:rPr sz="2200" spc="5" dirty="0">
                <a:latin typeface="Times New Roman"/>
                <a:cs typeface="Times New Roman"/>
              </a:rPr>
              <a:t> </a:t>
            </a:r>
            <a:r>
              <a:rPr sz="2200" spc="-10" dirty="0">
                <a:latin typeface="Times New Roman"/>
                <a:cs typeface="Times New Roman"/>
              </a:rPr>
              <a:t>can</a:t>
            </a:r>
            <a:r>
              <a:rPr sz="2200" spc="20" dirty="0">
                <a:latin typeface="Times New Roman"/>
                <a:cs typeface="Times New Roman"/>
              </a:rPr>
              <a:t> </a:t>
            </a:r>
            <a:r>
              <a:rPr sz="2200" spc="-5" dirty="0">
                <a:latin typeface="Times New Roman"/>
                <a:cs typeface="Times New Roman"/>
              </a:rPr>
              <a:t>influence</a:t>
            </a:r>
            <a:r>
              <a:rPr sz="2200" spc="5" dirty="0">
                <a:latin typeface="Times New Roman"/>
                <a:cs typeface="Times New Roman"/>
              </a:rPr>
              <a:t> </a:t>
            </a:r>
            <a:r>
              <a:rPr sz="2200" spc="-5" dirty="0">
                <a:latin typeface="Times New Roman"/>
                <a:cs typeface="Times New Roman"/>
              </a:rPr>
              <a:t>judgement</a:t>
            </a:r>
            <a:r>
              <a:rPr sz="2200" spc="30" dirty="0">
                <a:latin typeface="Times New Roman"/>
                <a:cs typeface="Times New Roman"/>
              </a:rPr>
              <a:t> </a:t>
            </a:r>
            <a:r>
              <a:rPr sz="2200" dirty="0">
                <a:latin typeface="Times New Roman"/>
                <a:cs typeface="Times New Roman"/>
              </a:rPr>
              <a:t>of</a:t>
            </a:r>
            <a:r>
              <a:rPr sz="2200" spc="5" dirty="0">
                <a:latin typeface="Times New Roman"/>
                <a:cs typeface="Times New Roman"/>
              </a:rPr>
              <a:t> </a:t>
            </a:r>
            <a:r>
              <a:rPr sz="2200" spc="-5" dirty="0">
                <a:latin typeface="Times New Roman"/>
                <a:cs typeface="Times New Roman"/>
              </a:rPr>
              <a:t>the</a:t>
            </a:r>
            <a:r>
              <a:rPr sz="2200" dirty="0">
                <a:latin typeface="Times New Roman"/>
                <a:cs typeface="Times New Roman"/>
              </a:rPr>
              <a:t> </a:t>
            </a:r>
            <a:r>
              <a:rPr sz="2200" spc="-15" dirty="0">
                <a:latin typeface="Times New Roman"/>
                <a:cs typeface="Times New Roman"/>
              </a:rPr>
              <a:t>student’s</a:t>
            </a:r>
            <a:r>
              <a:rPr sz="2200" spc="-10" dirty="0">
                <a:latin typeface="Times New Roman"/>
                <a:cs typeface="Times New Roman"/>
              </a:rPr>
              <a:t> </a:t>
            </a:r>
            <a:r>
              <a:rPr sz="2200" spc="-5" dirty="0">
                <a:latin typeface="Times New Roman"/>
                <a:cs typeface="Times New Roman"/>
              </a:rPr>
              <a:t>clinical</a:t>
            </a:r>
            <a:r>
              <a:rPr sz="2200" spc="5" dirty="0">
                <a:latin typeface="Times New Roman"/>
                <a:cs typeface="Times New Roman"/>
              </a:rPr>
              <a:t> </a:t>
            </a:r>
            <a:r>
              <a:rPr sz="2200" spc="-5" dirty="0">
                <a:latin typeface="Times New Roman"/>
                <a:cs typeface="Times New Roman"/>
              </a:rPr>
              <a:t>performance.</a:t>
            </a:r>
            <a:endParaRPr sz="2200" dirty="0">
              <a:latin typeface="Times New Roman"/>
              <a:cs typeface="Times New Roman"/>
            </a:endParaRPr>
          </a:p>
          <a:p>
            <a:pPr>
              <a:lnSpc>
                <a:spcPct val="100000"/>
              </a:lnSpc>
              <a:spcBef>
                <a:spcPts val="25"/>
              </a:spcBef>
            </a:pPr>
            <a:endParaRPr sz="3100" dirty="0">
              <a:latin typeface="Times New Roman"/>
              <a:cs typeface="Times New Roman"/>
            </a:endParaRPr>
          </a:p>
          <a:p>
            <a:pPr marL="12700" algn="just">
              <a:lnSpc>
                <a:spcPct val="100000"/>
              </a:lnSpc>
            </a:pPr>
            <a:r>
              <a:rPr sz="2200" b="1" i="1" dirty="0">
                <a:latin typeface="Times New Roman"/>
                <a:cs typeface="Times New Roman"/>
              </a:rPr>
              <a:t>6)</a:t>
            </a:r>
            <a:r>
              <a:rPr sz="2200" b="1" i="1" spc="-10" dirty="0">
                <a:latin typeface="Times New Roman"/>
                <a:cs typeface="Times New Roman"/>
              </a:rPr>
              <a:t> Document</a:t>
            </a:r>
            <a:r>
              <a:rPr sz="2200" b="1" i="1" spc="5" dirty="0">
                <a:latin typeface="Times New Roman"/>
                <a:cs typeface="Times New Roman"/>
              </a:rPr>
              <a:t> </a:t>
            </a:r>
            <a:r>
              <a:rPr sz="2200" b="1" i="1" spc="-5" dirty="0">
                <a:latin typeface="Times New Roman"/>
                <a:cs typeface="Times New Roman"/>
              </a:rPr>
              <a:t>Performance</a:t>
            </a:r>
            <a:endParaRPr sz="2200" dirty="0">
              <a:latin typeface="Times New Roman"/>
              <a:cs typeface="Times New Roman"/>
            </a:endParaRPr>
          </a:p>
          <a:p>
            <a:pPr marL="241300" marR="5080" indent="-229235" algn="just">
              <a:lnSpc>
                <a:spcPct val="80100"/>
              </a:lnSpc>
              <a:spcBef>
                <a:spcPts val="994"/>
              </a:spcBef>
              <a:buFont typeface="Arial MT"/>
              <a:buChar char="•"/>
              <a:tabLst>
                <a:tab pos="927100" algn="l"/>
                <a:tab pos="927735" algn="l"/>
              </a:tabLst>
            </a:pPr>
            <a:r>
              <a:rPr dirty="0"/>
              <a:t>	</a:t>
            </a:r>
            <a:r>
              <a:rPr sz="2200" spc="-25" dirty="0">
                <a:latin typeface="Times New Roman"/>
                <a:cs typeface="Times New Roman"/>
              </a:rPr>
              <a:t>Teacher </a:t>
            </a:r>
            <a:r>
              <a:rPr sz="2200" spc="-5" dirty="0">
                <a:latin typeface="Times New Roman"/>
                <a:cs typeface="Times New Roman"/>
              </a:rPr>
              <a:t>should continue </a:t>
            </a:r>
            <a:r>
              <a:rPr sz="2200" spc="-10" dirty="0">
                <a:latin typeface="Times New Roman"/>
                <a:cs typeface="Times New Roman"/>
              </a:rPr>
              <a:t>to </a:t>
            </a:r>
            <a:r>
              <a:rPr sz="2200" dirty="0">
                <a:latin typeface="Times New Roman"/>
                <a:cs typeface="Times New Roman"/>
              </a:rPr>
              <a:t>give </a:t>
            </a:r>
            <a:r>
              <a:rPr sz="2200" spc="-5" dirty="0">
                <a:latin typeface="Times New Roman"/>
                <a:cs typeface="Times New Roman"/>
              </a:rPr>
              <a:t>feedback and to guide learning. Documentation of </a:t>
            </a:r>
            <a:r>
              <a:rPr sz="2200" dirty="0">
                <a:latin typeface="Times New Roman"/>
                <a:cs typeface="Times New Roman"/>
              </a:rPr>
              <a:t> </a:t>
            </a:r>
            <a:r>
              <a:rPr sz="2200" spc="-5" dirty="0">
                <a:latin typeface="Times New Roman"/>
                <a:cs typeface="Times New Roman"/>
              </a:rPr>
              <a:t>the</a:t>
            </a:r>
            <a:r>
              <a:rPr sz="2200" dirty="0">
                <a:latin typeface="Times New Roman"/>
                <a:cs typeface="Times New Roman"/>
              </a:rPr>
              <a:t> </a:t>
            </a:r>
            <a:r>
              <a:rPr sz="2200" spc="-5" dirty="0">
                <a:latin typeface="Times New Roman"/>
                <a:cs typeface="Times New Roman"/>
              </a:rPr>
              <a:t>observation</a:t>
            </a:r>
            <a:r>
              <a:rPr sz="2200" dirty="0">
                <a:latin typeface="Times New Roman"/>
                <a:cs typeface="Times New Roman"/>
              </a:rPr>
              <a:t> </a:t>
            </a:r>
            <a:r>
              <a:rPr sz="2200" spc="-10" dirty="0">
                <a:latin typeface="Times New Roman"/>
                <a:cs typeface="Times New Roman"/>
              </a:rPr>
              <a:t>made,</a:t>
            </a:r>
            <a:r>
              <a:rPr sz="2200" spc="-5" dirty="0">
                <a:latin typeface="Times New Roman"/>
                <a:cs typeface="Times New Roman"/>
              </a:rPr>
              <a:t> </a:t>
            </a:r>
            <a:r>
              <a:rPr sz="2200" dirty="0">
                <a:latin typeface="Times New Roman"/>
                <a:cs typeface="Times New Roman"/>
              </a:rPr>
              <a:t>other</a:t>
            </a:r>
            <a:r>
              <a:rPr sz="2200" spc="5" dirty="0">
                <a:latin typeface="Times New Roman"/>
                <a:cs typeface="Times New Roman"/>
              </a:rPr>
              <a:t> </a:t>
            </a:r>
            <a:r>
              <a:rPr sz="2200" spc="-5" dirty="0">
                <a:latin typeface="Times New Roman"/>
                <a:cs typeface="Times New Roman"/>
              </a:rPr>
              <a:t>evaluation</a:t>
            </a:r>
            <a:r>
              <a:rPr sz="2200" dirty="0">
                <a:latin typeface="Times New Roman"/>
                <a:cs typeface="Times New Roman"/>
              </a:rPr>
              <a:t> </a:t>
            </a:r>
            <a:r>
              <a:rPr sz="2200" spc="-5" dirty="0">
                <a:latin typeface="Times New Roman"/>
                <a:cs typeface="Times New Roman"/>
              </a:rPr>
              <a:t>data</a:t>
            </a:r>
            <a:r>
              <a:rPr sz="2200" dirty="0">
                <a:latin typeface="Times New Roman"/>
                <a:cs typeface="Times New Roman"/>
              </a:rPr>
              <a:t> </a:t>
            </a:r>
            <a:r>
              <a:rPr sz="2200" spc="-5" dirty="0">
                <a:latin typeface="Times New Roman"/>
                <a:cs typeface="Times New Roman"/>
              </a:rPr>
              <a:t>collected</a:t>
            </a:r>
            <a:r>
              <a:rPr sz="2200" dirty="0">
                <a:latin typeface="Times New Roman"/>
                <a:cs typeface="Times New Roman"/>
              </a:rPr>
              <a:t> </a:t>
            </a:r>
            <a:r>
              <a:rPr sz="2200" spc="-5" dirty="0">
                <a:latin typeface="Times New Roman"/>
                <a:cs typeface="Times New Roman"/>
              </a:rPr>
              <a:t>and</a:t>
            </a:r>
            <a:r>
              <a:rPr sz="2200" dirty="0">
                <a:latin typeface="Times New Roman"/>
                <a:cs typeface="Times New Roman"/>
              </a:rPr>
              <a:t> </a:t>
            </a:r>
            <a:r>
              <a:rPr sz="2200" spc="-5" dirty="0">
                <a:latin typeface="Times New Roman"/>
                <a:cs typeface="Times New Roman"/>
              </a:rPr>
              <a:t>the</a:t>
            </a:r>
            <a:r>
              <a:rPr sz="2200" spc="540" dirty="0">
                <a:latin typeface="Times New Roman"/>
                <a:cs typeface="Times New Roman"/>
              </a:rPr>
              <a:t> </a:t>
            </a:r>
            <a:r>
              <a:rPr sz="2200" spc="-5" dirty="0">
                <a:latin typeface="Times New Roman"/>
                <a:cs typeface="Times New Roman"/>
              </a:rPr>
              <a:t>learning</a:t>
            </a:r>
            <a:r>
              <a:rPr sz="2200" spc="540" dirty="0">
                <a:latin typeface="Times New Roman"/>
                <a:cs typeface="Times New Roman"/>
              </a:rPr>
              <a:t> </a:t>
            </a:r>
            <a:r>
              <a:rPr sz="2200" spc="-5" dirty="0">
                <a:latin typeface="Times New Roman"/>
                <a:cs typeface="Times New Roman"/>
              </a:rPr>
              <a:t>activities </a:t>
            </a:r>
            <a:r>
              <a:rPr sz="2200" dirty="0">
                <a:latin typeface="Times New Roman"/>
                <a:cs typeface="Times New Roman"/>
              </a:rPr>
              <a:t> </a:t>
            </a:r>
            <a:r>
              <a:rPr sz="2200" spc="-5" dirty="0">
                <a:latin typeface="Times New Roman"/>
                <a:cs typeface="Times New Roman"/>
              </a:rPr>
              <a:t>completed</a:t>
            </a:r>
            <a:r>
              <a:rPr sz="2200" spc="10" dirty="0">
                <a:latin typeface="Times New Roman"/>
                <a:cs typeface="Times New Roman"/>
              </a:rPr>
              <a:t> </a:t>
            </a:r>
            <a:r>
              <a:rPr sz="2200" dirty="0">
                <a:latin typeface="Times New Roman"/>
                <a:cs typeface="Times New Roman"/>
              </a:rPr>
              <a:t>by</a:t>
            </a:r>
            <a:r>
              <a:rPr sz="2200" spc="5" dirty="0">
                <a:latin typeface="Times New Roman"/>
                <a:cs typeface="Times New Roman"/>
              </a:rPr>
              <a:t> </a:t>
            </a:r>
            <a:r>
              <a:rPr sz="2200" spc="-5" dirty="0">
                <a:latin typeface="Times New Roman"/>
                <a:cs typeface="Times New Roman"/>
              </a:rPr>
              <a:t>the</a:t>
            </a:r>
            <a:r>
              <a:rPr sz="2200" spc="-10" dirty="0">
                <a:latin typeface="Times New Roman"/>
                <a:cs typeface="Times New Roman"/>
              </a:rPr>
              <a:t> </a:t>
            </a:r>
            <a:r>
              <a:rPr sz="2200" spc="-5" dirty="0">
                <a:latin typeface="Times New Roman"/>
                <a:cs typeface="Times New Roman"/>
              </a:rPr>
              <a:t>students.</a:t>
            </a:r>
            <a:endParaRPr sz="2200" dirty="0">
              <a:latin typeface="Times New Roman"/>
              <a:cs typeface="Times New Roman"/>
            </a:endParaRPr>
          </a:p>
          <a:p>
            <a:pPr marL="241300" marR="5715" indent="-229235" algn="just">
              <a:lnSpc>
                <a:spcPct val="80000"/>
              </a:lnSpc>
              <a:spcBef>
                <a:spcPts val="1005"/>
              </a:spcBef>
              <a:buFont typeface="Arial MT"/>
              <a:buChar char="•"/>
              <a:tabLst>
                <a:tab pos="927100" algn="l"/>
                <a:tab pos="927735" algn="l"/>
              </a:tabLst>
            </a:pPr>
            <a:r>
              <a:rPr dirty="0"/>
              <a:t>	</a:t>
            </a:r>
            <a:r>
              <a:rPr sz="2200" spc="-25" dirty="0">
                <a:latin typeface="Times New Roman"/>
                <a:cs typeface="Times New Roman"/>
              </a:rPr>
              <a:t>Teachers</a:t>
            </a:r>
            <a:r>
              <a:rPr sz="2200" spc="-20" dirty="0">
                <a:latin typeface="Times New Roman"/>
                <a:cs typeface="Times New Roman"/>
              </a:rPr>
              <a:t> </a:t>
            </a:r>
            <a:r>
              <a:rPr sz="2200" spc="-5" dirty="0">
                <a:latin typeface="Times New Roman"/>
                <a:cs typeface="Times New Roman"/>
              </a:rPr>
              <a:t>should</a:t>
            </a:r>
            <a:r>
              <a:rPr sz="2200" dirty="0">
                <a:latin typeface="Times New Roman"/>
                <a:cs typeface="Times New Roman"/>
              </a:rPr>
              <a:t> not </a:t>
            </a:r>
            <a:r>
              <a:rPr sz="2200" spc="-5" dirty="0">
                <a:latin typeface="Times New Roman"/>
                <a:cs typeface="Times New Roman"/>
              </a:rPr>
              <a:t>observed</a:t>
            </a:r>
            <a:r>
              <a:rPr sz="2200" dirty="0">
                <a:latin typeface="Times New Roman"/>
                <a:cs typeface="Times New Roman"/>
              </a:rPr>
              <a:t> </a:t>
            </a:r>
            <a:r>
              <a:rPr sz="2200" spc="-5" dirty="0">
                <a:latin typeface="Times New Roman"/>
                <a:cs typeface="Times New Roman"/>
              </a:rPr>
              <a:t>and</a:t>
            </a:r>
            <a:r>
              <a:rPr sz="2200" spc="540" dirty="0">
                <a:latin typeface="Times New Roman"/>
                <a:cs typeface="Times New Roman"/>
              </a:rPr>
              <a:t> </a:t>
            </a:r>
            <a:r>
              <a:rPr sz="2200" spc="-5" dirty="0">
                <a:latin typeface="Times New Roman"/>
                <a:cs typeface="Times New Roman"/>
              </a:rPr>
              <a:t>document the performance</a:t>
            </a:r>
            <a:r>
              <a:rPr sz="2200" spc="545" dirty="0">
                <a:latin typeface="Times New Roman"/>
                <a:cs typeface="Times New Roman"/>
              </a:rPr>
              <a:t> </a:t>
            </a:r>
            <a:r>
              <a:rPr sz="2200" spc="-65" dirty="0">
                <a:latin typeface="Times New Roman"/>
                <a:cs typeface="Times New Roman"/>
              </a:rPr>
              <a:t>ONLY</a:t>
            </a:r>
            <a:r>
              <a:rPr sz="2200" spc="420" dirty="0">
                <a:latin typeface="Times New Roman"/>
                <a:cs typeface="Times New Roman"/>
              </a:rPr>
              <a:t> </a:t>
            </a:r>
            <a:r>
              <a:rPr sz="2200" dirty="0">
                <a:latin typeface="Times New Roman"/>
                <a:cs typeface="Times New Roman"/>
              </a:rPr>
              <a:t>of those </a:t>
            </a:r>
            <a:r>
              <a:rPr sz="2200" spc="-10" dirty="0">
                <a:latin typeface="Times New Roman"/>
                <a:cs typeface="Times New Roman"/>
              </a:rPr>
              <a:t>at </a:t>
            </a:r>
            <a:r>
              <a:rPr sz="2200" spc="-5" dirty="0">
                <a:latin typeface="Times New Roman"/>
                <a:cs typeface="Times New Roman"/>
              </a:rPr>
              <a:t> risk</a:t>
            </a:r>
            <a:r>
              <a:rPr sz="2200" spc="5" dirty="0">
                <a:latin typeface="Times New Roman"/>
                <a:cs typeface="Times New Roman"/>
              </a:rPr>
              <a:t> </a:t>
            </a:r>
            <a:r>
              <a:rPr sz="2200" spc="-5" dirty="0">
                <a:latin typeface="Times New Roman"/>
                <a:cs typeface="Times New Roman"/>
              </a:rPr>
              <a:t>for</a:t>
            </a:r>
            <a:r>
              <a:rPr sz="2200" spc="10" dirty="0">
                <a:latin typeface="Times New Roman"/>
                <a:cs typeface="Times New Roman"/>
              </a:rPr>
              <a:t> </a:t>
            </a:r>
            <a:r>
              <a:rPr sz="2200" spc="-5" dirty="0">
                <a:latin typeface="Times New Roman"/>
                <a:cs typeface="Times New Roman"/>
              </a:rPr>
              <a:t>failing</a:t>
            </a:r>
            <a:r>
              <a:rPr sz="2200" spc="25" dirty="0">
                <a:latin typeface="Times New Roman"/>
                <a:cs typeface="Times New Roman"/>
              </a:rPr>
              <a:t> </a:t>
            </a:r>
            <a:r>
              <a:rPr sz="2200" spc="-5" dirty="0">
                <a:latin typeface="Times New Roman"/>
                <a:cs typeface="Times New Roman"/>
              </a:rPr>
              <a:t>to</a:t>
            </a:r>
            <a:r>
              <a:rPr sz="2200" spc="5" dirty="0">
                <a:latin typeface="Times New Roman"/>
                <a:cs typeface="Times New Roman"/>
              </a:rPr>
              <a:t> </a:t>
            </a:r>
            <a:r>
              <a:rPr sz="2200" spc="-5" dirty="0">
                <a:latin typeface="Times New Roman"/>
                <a:cs typeface="Times New Roman"/>
              </a:rPr>
              <a:t>avoid</a:t>
            </a:r>
            <a:r>
              <a:rPr sz="2200" spc="5" dirty="0">
                <a:latin typeface="Times New Roman"/>
                <a:cs typeface="Times New Roman"/>
              </a:rPr>
              <a:t> </a:t>
            </a:r>
            <a:r>
              <a:rPr sz="2200" spc="-5" dirty="0">
                <a:latin typeface="Times New Roman"/>
                <a:cs typeface="Times New Roman"/>
              </a:rPr>
              <a:t>misunderstanding</a:t>
            </a:r>
            <a:r>
              <a:rPr sz="2200" spc="20" dirty="0">
                <a:latin typeface="Times New Roman"/>
                <a:cs typeface="Times New Roman"/>
              </a:rPr>
              <a:t> </a:t>
            </a:r>
            <a:r>
              <a:rPr sz="2200" spc="-5" dirty="0">
                <a:latin typeface="Times New Roman"/>
                <a:cs typeface="Times New Roman"/>
              </a:rPr>
              <a:t>that</a:t>
            </a:r>
            <a:r>
              <a:rPr sz="2200" dirty="0">
                <a:latin typeface="Times New Roman"/>
                <a:cs typeface="Times New Roman"/>
              </a:rPr>
              <a:t> </a:t>
            </a:r>
            <a:r>
              <a:rPr sz="2200" spc="-5" dirty="0">
                <a:latin typeface="Times New Roman"/>
                <a:cs typeface="Times New Roman"/>
              </a:rPr>
              <a:t>the student</a:t>
            </a:r>
            <a:r>
              <a:rPr sz="2200" dirty="0">
                <a:latin typeface="Times New Roman"/>
                <a:cs typeface="Times New Roman"/>
              </a:rPr>
              <a:t> </a:t>
            </a:r>
            <a:r>
              <a:rPr sz="2200" spc="-5" dirty="0">
                <a:latin typeface="Times New Roman"/>
                <a:cs typeface="Times New Roman"/>
              </a:rPr>
              <a:t>is treated</a:t>
            </a:r>
            <a:r>
              <a:rPr sz="2200" spc="20" dirty="0">
                <a:latin typeface="Times New Roman"/>
                <a:cs typeface="Times New Roman"/>
              </a:rPr>
              <a:t> </a:t>
            </a:r>
            <a:r>
              <a:rPr sz="2200" spc="-15" dirty="0">
                <a:latin typeface="Times New Roman"/>
                <a:cs typeface="Times New Roman"/>
              </a:rPr>
              <a:t>differently.</a:t>
            </a:r>
            <a:endParaRPr sz="2200" dirty="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51</a:t>
            </a:fld>
            <a:endParaRPr spc="-5" dirty="0"/>
          </a:p>
        </p:txBody>
      </p:sp>
      <p:sp>
        <p:nvSpPr>
          <p:cNvPr id="2" name="object 2"/>
          <p:cNvSpPr txBox="1">
            <a:spLocks noGrp="1"/>
          </p:cNvSpPr>
          <p:nvPr>
            <p:ph type="title"/>
          </p:nvPr>
        </p:nvSpPr>
        <p:spPr>
          <a:xfrm>
            <a:off x="-152400" y="304800"/>
            <a:ext cx="11887200" cy="504625"/>
          </a:xfrm>
          <a:prstGeom prst="rect">
            <a:avLst/>
          </a:prstGeom>
        </p:spPr>
        <p:txBody>
          <a:bodyPr vert="horz" wrap="square" lIns="0" tIns="12065" rIns="0" bIns="0" rtlCol="0">
            <a:spAutoFit/>
          </a:bodyPr>
          <a:lstStyle/>
          <a:p>
            <a:pPr marL="12700" algn="ctr">
              <a:lnSpc>
                <a:spcPct val="100000"/>
              </a:lnSpc>
              <a:spcBef>
                <a:spcPts val="95"/>
              </a:spcBef>
            </a:pPr>
            <a:r>
              <a:rPr lang="en-US" sz="3200" spc="-5" dirty="0">
                <a:solidFill>
                  <a:srgbClr val="FF0000"/>
                </a:solidFill>
                <a:latin typeface="Times New Roman" pitchFamily="18" charset="0"/>
                <a:cs typeface="Times New Roman" pitchFamily="18" charset="0"/>
              </a:rPr>
              <a:t>Principles</a:t>
            </a:r>
            <a:r>
              <a:rPr lang="en-US" sz="3200" spc="10"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in</a:t>
            </a:r>
            <a:r>
              <a:rPr lang="en-US" sz="3200" spc="5"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evaluating</a:t>
            </a:r>
            <a:r>
              <a:rPr lang="en-US" sz="3200" spc="10"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and</a:t>
            </a:r>
            <a:r>
              <a:rPr lang="en-US" sz="3200" spc="10" dirty="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grading</a:t>
            </a:r>
            <a:r>
              <a:rPr lang="en-US" sz="3200" spc="5"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clinical</a:t>
            </a:r>
            <a:r>
              <a:rPr lang="en-US" sz="3200" spc="15" dirty="0">
                <a:solidFill>
                  <a:srgbClr val="FF0000"/>
                </a:solidFill>
                <a:latin typeface="Times New Roman" pitchFamily="18" charset="0"/>
                <a:cs typeface="Times New Roman" pitchFamily="18" charset="0"/>
              </a:rPr>
              <a:t> </a:t>
            </a:r>
            <a:r>
              <a:rPr lang="en-US" sz="3200" spc="-5" dirty="0">
                <a:solidFill>
                  <a:srgbClr val="FF0000"/>
                </a:solidFill>
                <a:latin typeface="Times New Roman" pitchFamily="18" charset="0"/>
                <a:cs typeface="Times New Roman" pitchFamily="18" charset="0"/>
              </a:rPr>
              <a:t>Practice cont.,</a:t>
            </a:r>
            <a:endParaRPr sz="3600" dirty="0">
              <a:latin typeface="Times New Roman"/>
              <a:cs typeface="Times New Roman"/>
            </a:endParaRPr>
          </a:p>
        </p:txBody>
      </p:sp>
      <p:sp>
        <p:nvSpPr>
          <p:cNvPr id="3" name="object 3"/>
          <p:cNvSpPr txBox="1"/>
          <p:nvPr/>
        </p:nvSpPr>
        <p:spPr>
          <a:xfrm>
            <a:off x="915352" y="2005739"/>
            <a:ext cx="10361295" cy="3516629"/>
          </a:xfrm>
          <a:prstGeom prst="rect">
            <a:avLst/>
          </a:prstGeom>
        </p:spPr>
        <p:txBody>
          <a:bodyPr vert="horz" wrap="square" lIns="0" tIns="61594" rIns="0" bIns="0" rtlCol="0">
            <a:spAutoFit/>
          </a:bodyPr>
          <a:lstStyle/>
          <a:p>
            <a:pPr marL="12700" algn="just">
              <a:lnSpc>
                <a:spcPct val="100000"/>
              </a:lnSpc>
              <a:spcBef>
                <a:spcPts val="484"/>
              </a:spcBef>
            </a:pPr>
            <a:r>
              <a:rPr sz="2400" b="1" i="1" dirty="0">
                <a:latin typeface="Times New Roman"/>
                <a:cs typeface="Times New Roman"/>
              </a:rPr>
              <a:t>7)</a:t>
            </a:r>
            <a:r>
              <a:rPr sz="2400" b="1" i="1" spc="-5" dirty="0">
                <a:latin typeface="Times New Roman"/>
                <a:cs typeface="Times New Roman"/>
              </a:rPr>
              <a:t> </a:t>
            </a:r>
            <a:r>
              <a:rPr sz="2600" b="1" i="1" dirty="0">
                <a:latin typeface="Times New Roman"/>
                <a:cs typeface="Times New Roman"/>
              </a:rPr>
              <a:t>Follow</a:t>
            </a:r>
            <a:r>
              <a:rPr sz="2600" b="1" i="1" spc="-10" dirty="0">
                <a:latin typeface="Times New Roman"/>
                <a:cs typeface="Times New Roman"/>
              </a:rPr>
              <a:t> </a:t>
            </a:r>
            <a:r>
              <a:rPr sz="2600" b="1" i="1" dirty="0">
                <a:latin typeface="Times New Roman"/>
                <a:cs typeface="Times New Roman"/>
              </a:rPr>
              <a:t>Policy</a:t>
            </a:r>
            <a:r>
              <a:rPr sz="2600" b="1" i="1" spc="-25" dirty="0">
                <a:latin typeface="Times New Roman"/>
                <a:cs typeface="Times New Roman"/>
              </a:rPr>
              <a:t> </a:t>
            </a:r>
            <a:r>
              <a:rPr sz="2600" b="1" i="1" spc="5" dirty="0">
                <a:latin typeface="Times New Roman"/>
                <a:cs typeface="Times New Roman"/>
              </a:rPr>
              <a:t>On</a:t>
            </a:r>
            <a:r>
              <a:rPr sz="2600" b="1" i="1" spc="-15" dirty="0">
                <a:latin typeface="Times New Roman"/>
                <a:cs typeface="Times New Roman"/>
              </a:rPr>
              <a:t> </a:t>
            </a:r>
            <a:r>
              <a:rPr sz="2600" b="1" i="1" spc="-5" dirty="0">
                <a:latin typeface="Times New Roman"/>
                <a:cs typeface="Times New Roman"/>
              </a:rPr>
              <a:t>Unsafe</a:t>
            </a:r>
            <a:r>
              <a:rPr sz="2600" b="1" i="1" spc="-25" dirty="0">
                <a:latin typeface="Times New Roman"/>
                <a:cs typeface="Times New Roman"/>
              </a:rPr>
              <a:t> </a:t>
            </a:r>
            <a:r>
              <a:rPr sz="2600" b="1" i="1" dirty="0">
                <a:latin typeface="Times New Roman"/>
                <a:cs typeface="Times New Roman"/>
              </a:rPr>
              <a:t>Clinical</a:t>
            </a:r>
            <a:r>
              <a:rPr sz="2600" b="1" i="1" spc="5" dirty="0">
                <a:latin typeface="Times New Roman"/>
                <a:cs typeface="Times New Roman"/>
              </a:rPr>
              <a:t> </a:t>
            </a:r>
            <a:r>
              <a:rPr sz="2600" b="1" i="1" dirty="0">
                <a:latin typeface="Times New Roman"/>
                <a:cs typeface="Times New Roman"/>
              </a:rPr>
              <a:t>Performance</a:t>
            </a:r>
            <a:endParaRPr sz="2600" dirty="0">
              <a:latin typeface="Times New Roman"/>
              <a:cs typeface="Times New Roman"/>
            </a:endParaRPr>
          </a:p>
          <a:p>
            <a:pPr marL="241300" marR="7620" indent="-229235" algn="just">
              <a:lnSpc>
                <a:spcPct val="80000"/>
              </a:lnSpc>
              <a:spcBef>
                <a:spcPts val="1010"/>
              </a:spcBef>
              <a:buFont typeface="Arial MT"/>
              <a:buChar char="•"/>
              <a:tabLst>
                <a:tab pos="1009650" algn="l"/>
              </a:tabLst>
            </a:pPr>
            <a:r>
              <a:rPr dirty="0"/>
              <a:t>	</a:t>
            </a:r>
            <a:r>
              <a:rPr sz="2600" dirty="0">
                <a:latin typeface="Times New Roman"/>
                <a:cs typeface="Times New Roman"/>
              </a:rPr>
              <a:t>Policy </a:t>
            </a:r>
            <a:r>
              <a:rPr sz="2600" spc="-10" dirty="0">
                <a:latin typeface="Times New Roman"/>
                <a:cs typeface="Times New Roman"/>
              </a:rPr>
              <a:t>with</a:t>
            </a:r>
            <a:r>
              <a:rPr sz="2600" spc="630" dirty="0">
                <a:latin typeface="Times New Roman"/>
                <a:cs typeface="Times New Roman"/>
              </a:rPr>
              <a:t> </a:t>
            </a:r>
            <a:r>
              <a:rPr sz="2600" spc="-5" dirty="0">
                <a:latin typeface="Times New Roman"/>
                <a:cs typeface="Times New Roman"/>
              </a:rPr>
              <a:t>regards to unsafe clinical practice </a:t>
            </a:r>
            <a:r>
              <a:rPr sz="2600" dirty="0">
                <a:latin typeface="Times New Roman"/>
                <a:cs typeface="Times New Roman"/>
              </a:rPr>
              <a:t>of the </a:t>
            </a:r>
            <a:r>
              <a:rPr sz="2600" spc="-5" dirty="0">
                <a:latin typeface="Times New Roman"/>
                <a:cs typeface="Times New Roman"/>
              </a:rPr>
              <a:t>students should </a:t>
            </a:r>
            <a:r>
              <a:rPr sz="2600" dirty="0">
                <a:latin typeface="Times New Roman"/>
                <a:cs typeface="Times New Roman"/>
              </a:rPr>
              <a:t> be</a:t>
            </a:r>
            <a:r>
              <a:rPr sz="2600" spc="5" dirty="0">
                <a:latin typeface="Times New Roman"/>
                <a:cs typeface="Times New Roman"/>
              </a:rPr>
              <a:t> </a:t>
            </a:r>
            <a:r>
              <a:rPr sz="2600" dirty="0">
                <a:latin typeface="Times New Roman"/>
                <a:cs typeface="Times New Roman"/>
              </a:rPr>
              <a:t>implemented.</a:t>
            </a:r>
            <a:r>
              <a:rPr sz="2600" spc="5" dirty="0">
                <a:latin typeface="Times New Roman"/>
                <a:cs typeface="Times New Roman"/>
              </a:rPr>
              <a:t> </a:t>
            </a:r>
            <a:r>
              <a:rPr sz="2600" spc="-5" dirty="0">
                <a:latin typeface="Times New Roman"/>
                <a:cs typeface="Times New Roman"/>
              </a:rPr>
              <a:t>Students</a:t>
            </a:r>
            <a:r>
              <a:rPr sz="2600" dirty="0">
                <a:latin typeface="Times New Roman"/>
                <a:cs typeface="Times New Roman"/>
              </a:rPr>
              <a:t> who</a:t>
            </a:r>
            <a:r>
              <a:rPr sz="2600" spc="5" dirty="0">
                <a:latin typeface="Times New Roman"/>
                <a:cs typeface="Times New Roman"/>
              </a:rPr>
              <a:t> </a:t>
            </a:r>
            <a:r>
              <a:rPr sz="2600" spc="-5" dirty="0">
                <a:latin typeface="Times New Roman"/>
                <a:cs typeface="Times New Roman"/>
              </a:rPr>
              <a:t>demonstrates</a:t>
            </a:r>
            <a:r>
              <a:rPr sz="2600" dirty="0">
                <a:latin typeface="Times New Roman"/>
                <a:cs typeface="Times New Roman"/>
              </a:rPr>
              <a:t> </a:t>
            </a:r>
            <a:r>
              <a:rPr sz="2600" spc="-5" dirty="0">
                <a:latin typeface="Times New Roman"/>
                <a:cs typeface="Times New Roman"/>
              </a:rPr>
              <a:t>safe</a:t>
            </a:r>
            <a:r>
              <a:rPr sz="2600" dirty="0">
                <a:latin typeface="Times New Roman"/>
                <a:cs typeface="Times New Roman"/>
              </a:rPr>
              <a:t> </a:t>
            </a:r>
            <a:r>
              <a:rPr sz="2600" spc="-5" dirty="0">
                <a:latin typeface="Times New Roman"/>
                <a:cs typeface="Times New Roman"/>
              </a:rPr>
              <a:t>care</a:t>
            </a:r>
            <a:r>
              <a:rPr sz="2600" dirty="0">
                <a:latin typeface="Times New Roman"/>
                <a:cs typeface="Times New Roman"/>
              </a:rPr>
              <a:t> </a:t>
            </a:r>
            <a:r>
              <a:rPr sz="2600" spc="-5" dirty="0">
                <a:latin typeface="Times New Roman"/>
                <a:cs typeface="Times New Roman"/>
              </a:rPr>
              <a:t>can</a:t>
            </a:r>
            <a:r>
              <a:rPr sz="2600" dirty="0">
                <a:latin typeface="Times New Roman"/>
                <a:cs typeface="Times New Roman"/>
              </a:rPr>
              <a:t> </a:t>
            </a:r>
            <a:r>
              <a:rPr sz="2600" spc="-5" dirty="0">
                <a:latin typeface="Times New Roman"/>
                <a:cs typeface="Times New Roman"/>
              </a:rPr>
              <a:t>continue</a:t>
            </a:r>
            <a:r>
              <a:rPr sz="2600" dirty="0">
                <a:latin typeface="Times New Roman"/>
                <a:cs typeface="Times New Roman"/>
              </a:rPr>
              <a:t> </a:t>
            </a:r>
            <a:r>
              <a:rPr sz="2600" spc="-5" dirty="0">
                <a:latin typeface="Times New Roman"/>
                <a:cs typeface="Times New Roman"/>
              </a:rPr>
              <a:t>in </a:t>
            </a:r>
            <a:r>
              <a:rPr sz="2600" spc="-635" dirty="0">
                <a:latin typeface="Times New Roman"/>
                <a:cs typeface="Times New Roman"/>
              </a:rPr>
              <a:t> </a:t>
            </a:r>
            <a:r>
              <a:rPr sz="2600" spc="-5" dirty="0">
                <a:latin typeface="Times New Roman"/>
                <a:cs typeface="Times New Roman"/>
              </a:rPr>
              <a:t>clinical course because outcomes </a:t>
            </a:r>
            <a:r>
              <a:rPr sz="2600" dirty="0">
                <a:latin typeface="Times New Roman"/>
                <a:cs typeface="Times New Roman"/>
              </a:rPr>
              <a:t>are </a:t>
            </a:r>
            <a:r>
              <a:rPr sz="2600" spc="-5" dirty="0">
                <a:latin typeface="Times New Roman"/>
                <a:cs typeface="Times New Roman"/>
              </a:rPr>
              <a:t>measured at the end </a:t>
            </a:r>
            <a:r>
              <a:rPr sz="2600" dirty="0">
                <a:latin typeface="Times New Roman"/>
                <a:cs typeface="Times New Roman"/>
              </a:rPr>
              <a:t>of the </a:t>
            </a:r>
            <a:r>
              <a:rPr sz="2600" spc="-5" dirty="0">
                <a:latin typeface="Times New Roman"/>
                <a:cs typeface="Times New Roman"/>
              </a:rPr>
              <a:t>course and </a:t>
            </a:r>
            <a:r>
              <a:rPr sz="2600" dirty="0">
                <a:latin typeface="Times New Roman"/>
                <a:cs typeface="Times New Roman"/>
              </a:rPr>
              <a:t> </a:t>
            </a:r>
            <a:r>
              <a:rPr sz="2600" spc="5" dirty="0">
                <a:latin typeface="Times New Roman"/>
                <a:cs typeface="Times New Roman"/>
              </a:rPr>
              <a:t>not</a:t>
            </a:r>
            <a:r>
              <a:rPr sz="2600" spc="-25" dirty="0">
                <a:latin typeface="Times New Roman"/>
                <a:cs typeface="Times New Roman"/>
              </a:rPr>
              <a:t> </a:t>
            </a:r>
            <a:r>
              <a:rPr sz="2600" dirty="0">
                <a:latin typeface="Times New Roman"/>
                <a:cs typeface="Times New Roman"/>
              </a:rPr>
              <a:t>during</a:t>
            </a:r>
            <a:r>
              <a:rPr sz="2600" spc="-20" dirty="0">
                <a:latin typeface="Times New Roman"/>
                <a:cs typeface="Times New Roman"/>
              </a:rPr>
              <a:t> </a:t>
            </a:r>
            <a:r>
              <a:rPr sz="2600" spc="-5" dirty="0">
                <a:latin typeface="Times New Roman"/>
                <a:cs typeface="Times New Roman"/>
              </a:rPr>
              <a:t>it.</a:t>
            </a:r>
            <a:endParaRPr sz="2600" dirty="0">
              <a:latin typeface="Times New Roman"/>
              <a:cs typeface="Times New Roman"/>
            </a:endParaRPr>
          </a:p>
          <a:p>
            <a:pPr>
              <a:lnSpc>
                <a:spcPct val="100000"/>
              </a:lnSpc>
              <a:spcBef>
                <a:spcPts val="15"/>
              </a:spcBef>
            </a:pPr>
            <a:endParaRPr sz="3350" dirty="0">
              <a:latin typeface="Times New Roman"/>
              <a:cs typeface="Times New Roman"/>
            </a:endParaRPr>
          </a:p>
          <a:p>
            <a:pPr marL="12700" algn="just">
              <a:lnSpc>
                <a:spcPct val="100000"/>
              </a:lnSpc>
            </a:pPr>
            <a:r>
              <a:rPr sz="2600" b="1" i="1" dirty="0">
                <a:latin typeface="Times New Roman"/>
                <a:cs typeface="Times New Roman"/>
              </a:rPr>
              <a:t>8)</a:t>
            </a:r>
            <a:r>
              <a:rPr sz="2600" b="1" i="1" spc="-25" dirty="0">
                <a:latin typeface="Times New Roman"/>
                <a:cs typeface="Times New Roman"/>
              </a:rPr>
              <a:t> </a:t>
            </a:r>
            <a:r>
              <a:rPr sz="2600" b="1" i="1" dirty="0">
                <a:latin typeface="Times New Roman"/>
                <a:cs typeface="Times New Roman"/>
              </a:rPr>
              <a:t>Follow</a:t>
            </a:r>
            <a:r>
              <a:rPr sz="2600" b="1" i="1" spc="5" dirty="0">
                <a:latin typeface="Times New Roman"/>
                <a:cs typeface="Times New Roman"/>
              </a:rPr>
              <a:t> </a:t>
            </a:r>
            <a:r>
              <a:rPr sz="2600" b="1" i="1" dirty="0">
                <a:latin typeface="Times New Roman"/>
                <a:cs typeface="Times New Roman"/>
              </a:rPr>
              <a:t>Policy</a:t>
            </a:r>
            <a:r>
              <a:rPr sz="2600" b="1" i="1" spc="-20" dirty="0">
                <a:latin typeface="Times New Roman"/>
                <a:cs typeface="Times New Roman"/>
              </a:rPr>
              <a:t> </a:t>
            </a:r>
            <a:r>
              <a:rPr sz="2600" b="1" i="1" dirty="0">
                <a:latin typeface="Times New Roman"/>
                <a:cs typeface="Times New Roman"/>
              </a:rPr>
              <a:t>for</a:t>
            </a:r>
            <a:r>
              <a:rPr sz="2600" b="1" i="1" spc="-5" dirty="0">
                <a:latin typeface="Times New Roman"/>
                <a:cs typeface="Times New Roman"/>
              </a:rPr>
              <a:t> Failure</a:t>
            </a:r>
            <a:r>
              <a:rPr sz="2600" b="1" i="1" spc="-10" dirty="0">
                <a:latin typeface="Times New Roman"/>
                <a:cs typeface="Times New Roman"/>
              </a:rPr>
              <a:t> </a:t>
            </a:r>
            <a:r>
              <a:rPr sz="2600" b="1" i="1" dirty="0">
                <a:latin typeface="Times New Roman"/>
                <a:cs typeface="Times New Roman"/>
              </a:rPr>
              <a:t>of</a:t>
            </a:r>
            <a:r>
              <a:rPr sz="2600" b="1" i="1" spc="-20" dirty="0">
                <a:latin typeface="Times New Roman"/>
                <a:cs typeface="Times New Roman"/>
              </a:rPr>
              <a:t> </a:t>
            </a:r>
            <a:r>
              <a:rPr sz="2600" b="1" i="1" dirty="0">
                <a:latin typeface="Times New Roman"/>
                <a:cs typeface="Times New Roman"/>
              </a:rPr>
              <a:t>a Clinical </a:t>
            </a:r>
            <a:r>
              <a:rPr sz="2600" b="1" i="1" spc="-5" dirty="0">
                <a:latin typeface="Times New Roman"/>
                <a:cs typeface="Times New Roman"/>
              </a:rPr>
              <a:t>Course</a:t>
            </a:r>
            <a:endParaRPr sz="2600" dirty="0">
              <a:latin typeface="Times New Roman"/>
              <a:cs typeface="Times New Roman"/>
            </a:endParaRPr>
          </a:p>
          <a:p>
            <a:pPr marL="241300" marR="5080" indent="-229235" algn="just">
              <a:lnSpc>
                <a:spcPts val="2500"/>
              </a:lnSpc>
              <a:spcBef>
                <a:spcPts val="985"/>
              </a:spcBef>
              <a:buFont typeface="Arial MT"/>
              <a:buChar char="•"/>
              <a:tabLst>
                <a:tab pos="927735" algn="l"/>
              </a:tabLst>
            </a:pPr>
            <a:r>
              <a:rPr dirty="0"/>
              <a:t>	</a:t>
            </a:r>
            <a:r>
              <a:rPr sz="2600" spc="-5" dirty="0">
                <a:latin typeface="Times New Roman"/>
                <a:cs typeface="Times New Roman"/>
              </a:rPr>
              <a:t>It is </a:t>
            </a:r>
            <a:r>
              <a:rPr sz="2600" dirty="0">
                <a:latin typeface="Times New Roman"/>
                <a:cs typeface="Times New Roman"/>
              </a:rPr>
              <a:t>important that </a:t>
            </a:r>
            <a:r>
              <a:rPr sz="2600" spc="-5" dirty="0">
                <a:latin typeface="Times New Roman"/>
                <a:cs typeface="Times New Roman"/>
              </a:rPr>
              <a:t>all teachers know </a:t>
            </a:r>
            <a:r>
              <a:rPr sz="2600" dirty="0">
                <a:latin typeface="Times New Roman"/>
                <a:cs typeface="Times New Roman"/>
              </a:rPr>
              <a:t>the policies and </a:t>
            </a:r>
            <a:r>
              <a:rPr sz="2600" spc="-5" dirty="0">
                <a:latin typeface="Times New Roman"/>
                <a:cs typeface="Times New Roman"/>
              </a:rPr>
              <a:t>procedures to </a:t>
            </a:r>
            <a:r>
              <a:rPr sz="2600" spc="5" dirty="0">
                <a:latin typeface="Times New Roman"/>
                <a:cs typeface="Times New Roman"/>
              </a:rPr>
              <a:t>be </a:t>
            </a:r>
            <a:r>
              <a:rPr sz="2600" spc="10" dirty="0">
                <a:latin typeface="Times New Roman"/>
                <a:cs typeface="Times New Roman"/>
              </a:rPr>
              <a:t> </a:t>
            </a:r>
            <a:r>
              <a:rPr sz="2600" spc="-5" dirty="0">
                <a:latin typeface="Times New Roman"/>
                <a:cs typeface="Times New Roman"/>
              </a:rPr>
              <a:t>implemented </a:t>
            </a:r>
            <a:r>
              <a:rPr sz="2600" dirty="0">
                <a:latin typeface="Times New Roman"/>
                <a:cs typeface="Times New Roman"/>
              </a:rPr>
              <a:t>for</a:t>
            </a:r>
            <a:r>
              <a:rPr sz="2600" spc="-5" dirty="0">
                <a:latin typeface="Times New Roman"/>
                <a:cs typeface="Times New Roman"/>
              </a:rPr>
              <a:t> </a:t>
            </a:r>
            <a:r>
              <a:rPr sz="2600" dirty="0">
                <a:latin typeface="Times New Roman"/>
                <a:cs typeface="Times New Roman"/>
              </a:rPr>
              <a:t>students</a:t>
            </a:r>
            <a:r>
              <a:rPr sz="2600" spc="-25" dirty="0">
                <a:latin typeface="Times New Roman"/>
                <a:cs typeface="Times New Roman"/>
              </a:rPr>
              <a:t> </a:t>
            </a:r>
            <a:r>
              <a:rPr sz="2600" dirty="0">
                <a:latin typeface="Times New Roman"/>
                <a:cs typeface="Times New Roman"/>
              </a:rPr>
              <a:t>who</a:t>
            </a:r>
            <a:r>
              <a:rPr sz="2600" spc="-20" dirty="0">
                <a:latin typeface="Times New Roman"/>
                <a:cs typeface="Times New Roman"/>
              </a:rPr>
              <a:t> </a:t>
            </a:r>
            <a:r>
              <a:rPr sz="2600" spc="-5" dirty="0">
                <a:latin typeface="Times New Roman"/>
                <a:cs typeface="Times New Roman"/>
              </a:rPr>
              <a:t>failed</a:t>
            </a:r>
            <a:r>
              <a:rPr sz="2600" spc="5" dirty="0">
                <a:latin typeface="Times New Roman"/>
                <a:cs typeface="Times New Roman"/>
              </a:rPr>
              <a:t> </a:t>
            </a:r>
            <a:r>
              <a:rPr sz="2600" dirty="0">
                <a:latin typeface="Times New Roman"/>
                <a:cs typeface="Times New Roman"/>
              </a:rPr>
              <a:t>the</a:t>
            </a:r>
            <a:r>
              <a:rPr sz="2600" spc="-5" dirty="0">
                <a:latin typeface="Times New Roman"/>
                <a:cs typeface="Times New Roman"/>
              </a:rPr>
              <a:t> clinical</a:t>
            </a:r>
            <a:r>
              <a:rPr sz="2600" spc="5" dirty="0">
                <a:latin typeface="Times New Roman"/>
                <a:cs typeface="Times New Roman"/>
              </a:rPr>
              <a:t> </a:t>
            </a:r>
            <a:r>
              <a:rPr sz="2600" dirty="0">
                <a:latin typeface="Times New Roman"/>
                <a:cs typeface="Times New Roman"/>
              </a:rPr>
              <a:t>course.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12"/>
          </p:nvPr>
        </p:nvSpPr>
        <p:spPr>
          <a:prstGeom prst="rect">
            <a:avLst/>
          </a:prstGeom>
        </p:spPr>
        <p:txBody>
          <a:bodyPr vert="horz" wrap="square" lIns="0" tIns="6985" rIns="0" bIns="0" rtlCol="0">
            <a:spAutoFit/>
          </a:bodyPr>
          <a:lstStyle/>
          <a:p>
            <a:pPr marL="38100">
              <a:lnSpc>
                <a:spcPct val="100000"/>
              </a:lnSpc>
              <a:spcBef>
                <a:spcPts val="55"/>
              </a:spcBef>
            </a:pPr>
            <a:fld id="{81D60167-4931-47E6-BA6A-407CBD079E47}" type="slidenum">
              <a:rPr spc="-5" dirty="0"/>
              <a:t>52</a:t>
            </a:fld>
            <a:endParaRPr spc="-5" dirty="0"/>
          </a:p>
        </p:txBody>
      </p:sp>
      <p:sp>
        <p:nvSpPr>
          <p:cNvPr id="2" name="object 2"/>
          <p:cNvSpPr txBox="1">
            <a:spLocks noGrp="1"/>
          </p:cNvSpPr>
          <p:nvPr>
            <p:ph type="title"/>
          </p:nvPr>
        </p:nvSpPr>
        <p:spPr>
          <a:xfrm>
            <a:off x="3248023" y="609600"/>
            <a:ext cx="5697855" cy="603885"/>
          </a:xfrm>
          <a:prstGeom prst="rect">
            <a:avLst/>
          </a:prstGeom>
        </p:spPr>
        <p:txBody>
          <a:bodyPr vert="horz" wrap="square" lIns="0" tIns="12065" rIns="0" bIns="0" rtlCol="0">
            <a:spAutoFit/>
          </a:bodyPr>
          <a:lstStyle/>
          <a:p>
            <a:pPr marL="12700" algn="ctr">
              <a:lnSpc>
                <a:spcPct val="100000"/>
              </a:lnSpc>
              <a:spcBef>
                <a:spcPts val="95"/>
              </a:spcBef>
            </a:pPr>
            <a:r>
              <a:rPr lang="en-US" sz="3800" spc="-20" dirty="0">
                <a:solidFill>
                  <a:srgbClr val="FF0000"/>
                </a:solidFill>
                <a:latin typeface="Times New Roman" pitchFamily="18" charset="0"/>
                <a:cs typeface="Times New Roman" pitchFamily="18" charset="0"/>
              </a:rPr>
              <a:t>Grading</a:t>
            </a:r>
            <a:r>
              <a:rPr lang="en-US" sz="3800" spc="114" dirty="0">
                <a:solidFill>
                  <a:srgbClr val="FF0000"/>
                </a:solidFill>
                <a:latin typeface="Times New Roman" pitchFamily="18" charset="0"/>
                <a:cs typeface="Times New Roman" pitchFamily="18" charset="0"/>
              </a:rPr>
              <a:t> </a:t>
            </a:r>
            <a:r>
              <a:rPr lang="en-US" sz="3800" spc="-25" dirty="0">
                <a:solidFill>
                  <a:srgbClr val="FF0000"/>
                </a:solidFill>
                <a:latin typeface="Times New Roman" pitchFamily="18" charset="0"/>
                <a:cs typeface="Times New Roman" pitchFamily="18" charset="0"/>
              </a:rPr>
              <a:t>software</a:t>
            </a:r>
            <a:endParaRPr lang="en-US" sz="3800" dirty="0">
              <a:solidFill>
                <a:srgbClr val="FF0000"/>
              </a:solidFill>
              <a:latin typeface="Times New Roman" pitchFamily="18" charset="0"/>
              <a:cs typeface="Times New Roman" pitchFamily="18" charset="0"/>
            </a:endParaRPr>
          </a:p>
        </p:txBody>
      </p:sp>
      <p:sp>
        <p:nvSpPr>
          <p:cNvPr id="3" name="object 3"/>
          <p:cNvSpPr txBox="1"/>
          <p:nvPr/>
        </p:nvSpPr>
        <p:spPr>
          <a:xfrm>
            <a:off x="916939" y="2120011"/>
            <a:ext cx="10360025" cy="2334260"/>
          </a:xfrm>
          <a:prstGeom prst="rect">
            <a:avLst/>
          </a:prstGeom>
        </p:spPr>
        <p:txBody>
          <a:bodyPr vert="horz" wrap="square" lIns="0" tIns="52705" rIns="0" bIns="0" rtlCol="0">
            <a:spAutoFit/>
          </a:bodyPr>
          <a:lstStyle/>
          <a:p>
            <a:pPr marL="241300" marR="5715" indent="-229235" algn="just">
              <a:lnSpc>
                <a:spcPct val="90000"/>
              </a:lnSpc>
              <a:spcBef>
                <a:spcPts val="415"/>
              </a:spcBef>
              <a:buFont typeface="Arial MT"/>
              <a:buChar char="•"/>
              <a:tabLst>
                <a:tab pos="927735" algn="l"/>
              </a:tabLst>
            </a:pPr>
            <a:r>
              <a:rPr dirty="0"/>
              <a:t>	</a:t>
            </a:r>
            <a:r>
              <a:rPr sz="2600" spc="-5" dirty="0">
                <a:latin typeface="Times New Roman"/>
                <a:cs typeface="Times New Roman"/>
              </a:rPr>
              <a:t>Spreadsheet</a:t>
            </a:r>
            <a:r>
              <a:rPr sz="2600" dirty="0">
                <a:latin typeface="Times New Roman"/>
                <a:cs typeface="Times New Roman"/>
              </a:rPr>
              <a:t> </a:t>
            </a:r>
            <a:r>
              <a:rPr sz="2600" spc="-5" dirty="0">
                <a:latin typeface="Times New Roman"/>
                <a:cs typeface="Times New Roman"/>
              </a:rPr>
              <a:t>application</a:t>
            </a:r>
            <a:r>
              <a:rPr sz="2600" dirty="0">
                <a:latin typeface="Times New Roman"/>
                <a:cs typeface="Times New Roman"/>
              </a:rPr>
              <a:t> </a:t>
            </a:r>
            <a:r>
              <a:rPr sz="2600" spc="-5" dirty="0">
                <a:latin typeface="Times New Roman"/>
                <a:cs typeface="Times New Roman"/>
              </a:rPr>
              <a:t>like</a:t>
            </a:r>
            <a:r>
              <a:rPr sz="2600" dirty="0">
                <a:latin typeface="Times New Roman"/>
                <a:cs typeface="Times New Roman"/>
              </a:rPr>
              <a:t> </a:t>
            </a:r>
            <a:r>
              <a:rPr sz="2600" spc="-5" dirty="0">
                <a:latin typeface="Times New Roman"/>
                <a:cs typeface="Times New Roman"/>
              </a:rPr>
              <a:t>Microsoft</a:t>
            </a:r>
            <a:r>
              <a:rPr sz="2600" dirty="0">
                <a:latin typeface="Times New Roman"/>
                <a:cs typeface="Times New Roman"/>
              </a:rPr>
              <a:t> </a:t>
            </a:r>
            <a:r>
              <a:rPr sz="2600" spc="-5" dirty="0">
                <a:latin typeface="Times New Roman"/>
                <a:cs typeface="Times New Roman"/>
              </a:rPr>
              <a:t>Excel</a:t>
            </a:r>
            <a:r>
              <a:rPr sz="2600" dirty="0">
                <a:latin typeface="Times New Roman"/>
                <a:cs typeface="Times New Roman"/>
              </a:rPr>
              <a:t> </a:t>
            </a:r>
            <a:r>
              <a:rPr sz="2600" dirty="0">
                <a:solidFill>
                  <a:srgbClr val="FF0000"/>
                </a:solidFill>
                <a:latin typeface="Times New Roman"/>
                <a:cs typeface="Times New Roman"/>
              </a:rPr>
              <a:t>makes</a:t>
            </a:r>
            <a:r>
              <a:rPr sz="2600" spc="650" dirty="0">
                <a:solidFill>
                  <a:srgbClr val="FF0000"/>
                </a:solidFill>
                <a:latin typeface="Times New Roman"/>
                <a:cs typeface="Times New Roman"/>
              </a:rPr>
              <a:t> </a:t>
            </a:r>
            <a:r>
              <a:rPr sz="2600" dirty="0">
                <a:solidFill>
                  <a:srgbClr val="FF0000"/>
                </a:solidFill>
                <a:latin typeface="Times New Roman"/>
                <a:cs typeface="Times New Roman"/>
              </a:rPr>
              <a:t>the</a:t>
            </a:r>
            <a:r>
              <a:rPr sz="2600" spc="650" dirty="0">
                <a:solidFill>
                  <a:srgbClr val="FF0000"/>
                </a:solidFill>
                <a:latin typeface="Times New Roman"/>
                <a:cs typeface="Times New Roman"/>
              </a:rPr>
              <a:t> </a:t>
            </a:r>
            <a:r>
              <a:rPr sz="2600" dirty="0">
                <a:solidFill>
                  <a:srgbClr val="FF0000"/>
                </a:solidFill>
                <a:latin typeface="Times New Roman"/>
                <a:cs typeface="Times New Roman"/>
              </a:rPr>
              <a:t>grading </a:t>
            </a:r>
            <a:r>
              <a:rPr sz="2600" spc="5" dirty="0">
                <a:solidFill>
                  <a:srgbClr val="FF0000"/>
                </a:solidFill>
                <a:latin typeface="Times New Roman"/>
                <a:cs typeface="Times New Roman"/>
              </a:rPr>
              <a:t> </a:t>
            </a:r>
            <a:r>
              <a:rPr sz="2600" spc="-5" dirty="0">
                <a:solidFill>
                  <a:srgbClr val="FF0000"/>
                </a:solidFill>
                <a:latin typeface="Times New Roman"/>
                <a:cs typeface="Times New Roman"/>
              </a:rPr>
              <a:t>system </a:t>
            </a:r>
            <a:r>
              <a:rPr sz="2600" spc="-25" dirty="0">
                <a:solidFill>
                  <a:srgbClr val="FF0000"/>
                </a:solidFill>
                <a:latin typeface="Times New Roman"/>
                <a:cs typeface="Times New Roman"/>
              </a:rPr>
              <a:t>easier</a:t>
            </a:r>
            <a:r>
              <a:rPr sz="2600" spc="-25" dirty="0">
                <a:latin typeface="Times New Roman"/>
                <a:cs typeface="Times New Roman"/>
              </a:rPr>
              <a:t>. </a:t>
            </a:r>
            <a:r>
              <a:rPr sz="2600" spc="-30" dirty="0">
                <a:latin typeface="Times New Roman"/>
                <a:cs typeface="Times New Roman"/>
              </a:rPr>
              <a:t>With </a:t>
            </a:r>
            <a:r>
              <a:rPr sz="2600" spc="-5" dirty="0">
                <a:latin typeface="Times New Roman"/>
                <a:cs typeface="Times New Roman"/>
              </a:rPr>
              <a:t>his </a:t>
            </a:r>
            <a:r>
              <a:rPr sz="2600" dirty="0">
                <a:latin typeface="Times New Roman"/>
                <a:cs typeface="Times New Roman"/>
              </a:rPr>
              <a:t>application, a </a:t>
            </a:r>
            <a:r>
              <a:rPr sz="2600" spc="-5" dirty="0">
                <a:latin typeface="Times New Roman"/>
                <a:cs typeface="Times New Roman"/>
              </a:rPr>
              <a:t>teacher can enter </a:t>
            </a:r>
            <a:r>
              <a:rPr sz="2600" dirty="0">
                <a:latin typeface="Times New Roman"/>
                <a:cs typeface="Times New Roman"/>
              </a:rPr>
              <a:t>individual </a:t>
            </a:r>
            <a:r>
              <a:rPr sz="2600" spc="-5" dirty="0">
                <a:latin typeface="Times New Roman"/>
                <a:cs typeface="Times New Roman"/>
              </a:rPr>
              <a:t>scores, </a:t>
            </a:r>
            <a:r>
              <a:rPr sz="2600" dirty="0">
                <a:latin typeface="Times New Roman"/>
                <a:cs typeface="Times New Roman"/>
              </a:rPr>
              <a:t> </a:t>
            </a:r>
            <a:r>
              <a:rPr sz="2600" spc="-5" dirty="0">
                <a:latin typeface="Times New Roman"/>
                <a:cs typeface="Times New Roman"/>
              </a:rPr>
              <a:t>weight</a:t>
            </a:r>
            <a:r>
              <a:rPr sz="2600" spc="-15" dirty="0">
                <a:latin typeface="Times New Roman"/>
                <a:cs typeface="Times New Roman"/>
              </a:rPr>
              <a:t> </a:t>
            </a:r>
            <a:r>
              <a:rPr sz="2600" dirty="0">
                <a:latin typeface="Times New Roman"/>
                <a:cs typeface="Times New Roman"/>
              </a:rPr>
              <a:t>of</a:t>
            </a:r>
            <a:r>
              <a:rPr sz="2600" spc="-25" dirty="0">
                <a:latin typeface="Times New Roman"/>
                <a:cs typeface="Times New Roman"/>
              </a:rPr>
              <a:t> </a:t>
            </a:r>
            <a:r>
              <a:rPr sz="2600" spc="-5" dirty="0">
                <a:latin typeface="Times New Roman"/>
                <a:cs typeface="Times New Roman"/>
              </a:rPr>
              <a:t>each</a:t>
            </a:r>
            <a:r>
              <a:rPr sz="2600" spc="-10" dirty="0">
                <a:latin typeface="Times New Roman"/>
                <a:cs typeface="Times New Roman"/>
              </a:rPr>
              <a:t> </a:t>
            </a:r>
            <a:r>
              <a:rPr sz="2600" dirty="0">
                <a:latin typeface="Times New Roman"/>
                <a:cs typeface="Times New Roman"/>
              </a:rPr>
              <a:t>component</a:t>
            </a:r>
            <a:r>
              <a:rPr sz="2600" spc="-25" dirty="0">
                <a:latin typeface="Times New Roman"/>
                <a:cs typeface="Times New Roman"/>
              </a:rPr>
              <a:t> </a:t>
            </a:r>
            <a:r>
              <a:rPr sz="2600" dirty="0">
                <a:latin typeface="Times New Roman"/>
                <a:cs typeface="Times New Roman"/>
              </a:rPr>
              <a:t>and</a:t>
            </a:r>
            <a:r>
              <a:rPr sz="2600" spc="-20" dirty="0">
                <a:latin typeface="Times New Roman"/>
                <a:cs typeface="Times New Roman"/>
              </a:rPr>
              <a:t> </a:t>
            </a:r>
            <a:r>
              <a:rPr sz="2600" dirty="0">
                <a:latin typeface="Times New Roman"/>
                <a:cs typeface="Times New Roman"/>
              </a:rPr>
              <a:t>compute</a:t>
            </a:r>
            <a:r>
              <a:rPr sz="2600" spc="-20" dirty="0">
                <a:latin typeface="Times New Roman"/>
                <a:cs typeface="Times New Roman"/>
              </a:rPr>
              <a:t> </a:t>
            </a:r>
            <a:r>
              <a:rPr sz="2600" dirty="0">
                <a:latin typeface="Times New Roman"/>
                <a:cs typeface="Times New Roman"/>
              </a:rPr>
              <a:t>final grades.</a:t>
            </a:r>
          </a:p>
          <a:p>
            <a:pPr marL="241300" marR="5080" indent="-229235" algn="just">
              <a:lnSpc>
                <a:spcPts val="2810"/>
              </a:lnSpc>
              <a:spcBef>
                <a:spcPts val="1050"/>
              </a:spcBef>
              <a:buFont typeface="Arial MT"/>
              <a:buChar char="•"/>
              <a:tabLst>
                <a:tab pos="927735" algn="l"/>
              </a:tabLst>
            </a:pPr>
            <a:r>
              <a:rPr dirty="0"/>
              <a:t>	</a:t>
            </a:r>
            <a:r>
              <a:rPr sz="2600" spc="-5" dirty="0">
                <a:latin typeface="Times New Roman"/>
                <a:cs typeface="Times New Roman"/>
              </a:rPr>
              <a:t>Learning Management system </a:t>
            </a:r>
            <a:r>
              <a:rPr sz="2600" dirty="0">
                <a:latin typeface="Times New Roman"/>
                <a:cs typeface="Times New Roman"/>
              </a:rPr>
              <a:t>gives </a:t>
            </a:r>
            <a:r>
              <a:rPr sz="2600" spc="-5" dirty="0">
                <a:latin typeface="Times New Roman"/>
                <a:cs typeface="Times New Roman"/>
              </a:rPr>
              <a:t>way </a:t>
            </a:r>
            <a:r>
              <a:rPr sz="2600" dirty="0">
                <a:latin typeface="Times New Roman"/>
                <a:cs typeface="Times New Roman"/>
              </a:rPr>
              <a:t>for the </a:t>
            </a:r>
            <a:r>
              <a:rPr sz="2600" spc="-5" dirty="0">
                <a:latin typeface="Times New Roman"/>
                <a:cs typeface="Times New Roman"/>
              </a:rPr>
              <a:t>teachers</a:t>
            </a:r>
            <a:r>
              <a:rPr sz="2600" spc="1285" dirty="0">
                <a:latin typeface="Times New Roman"/>
                <a:cs typeface="Times New Roman"/>
              </a:rPr>
              <a:t> </a:t>
            </a:r>
            <a:r>
              <a:rPr sz="2600" spc="-5" dirty="0">
                <a:latin typeface="Times New Roman"/>
                <a:cs typeface="Times New Roman"/>
              </a:rPr>
              <a:t>to manage </a:t>
            </a:r>
            <a:r>
              <a:rPr sz="2600" dirty="0">
                <a:latin typeface="Times New Roman"/>
                <a:cs typeface="Times New Roman"/>
              </a:rPr>
              <a:t> </a:t>
            </a:r>
            <a:r>
              <a:rPr sz="2600" spc="-5" dirty="0">
                <a:latin typeface="Times New Roman"/>
                <a:cs typeface="Times New Roman"/>
              </a:rPr>
              <a:t>all </a:t>
            </a:r>
            <a:r>
              <a:rPr sz="2600" dirty="0">
                <a:latin typeface="Times New Roman"/>
                <a:cs typeface="Times New Roman"/>
              </a:rPr>
              <a:t>aspects of </a:t>
            </a:r>
            <a:r>
              <a:rPr sz="2600" spc="-5" dirty="0">
                <a:latin typeface="Times New Roman"/>
                <a:cs typeface="Times New Roman"/>
              </a:rPr>
              <a:t>students grades.</a:t>
            </a:r>
            <a:r>
              <a:rPr sz="2600" dirty="0">
                <a:latin typeface="Times New Roman"/>
                <a:cs typeface="Times New Roman"/>
              </a:rPr>
              <a:t> The </a:t>
            </a:r>
            <a:r>
              <a:rPr sz="2600" spc="-5" dirty="0">
                <a:latin typeface="Times New Roman"/>
                <a:cs typeface="Times New Roman"/>
              </a:rPr>
              <a:t>learners will </a:t>
            </a:r>
            <a:r>
              <a:rPr sz="2600" dirty="0">
                <a:latin typeface="Times New Roman"/>
                <a:cs typeface="Times New Roman"/>
              </a:rPr>
              <a:t>have online </a:t>
            </a:r>
            <a:r>
              <a:rPr sz="2600" spc="-5" dirty="0">
                <a:latin typeface="Times New Roman"/>
                <a:cs typeface="Times New Roman"/>
              </a:rPr>
              <a:t>access to </a:t>
            </a:r>
            <a:r>
              <a:rPr sz="2600" dirty="0">
                <a:latin typeface="Times New Roman"/>
                <a:cs typeface="Times New Roman"/>
              </a:rPr>
              <a:t>their </a:t>
            </a:r>
            <a:r>
              <a:rPr sz="2600" spc="5" dirty="0">
                <a:latin typeface="Times New Roman"/>
                <a:cs typeface="Times New Roman"/>
              </a:rPr>
              <a:t> </a:t>
            </a:r>
            <a:r>
              <a:rPr sz="2600" dirty="0">
                <a:latin typeface="Times New Roman"/>
                <a:cs typeface="Times New Roman"/>
              </a:rPr>
              <a:t>own</a:t>
            </a:r>
            <a:r>
              <a:rPr sz="2600" spc="-25" dirty="0">
                <a:latin typeface="Times New Roman"/>
                <a:cs typeface="Times New Roman"/>
              </a:rPr>
              <a:t> </a:t>
            </a:r>
            <a:r>
              <a:rPr sz="2600" dirty="0">
                <a:latin typeface="Times New Roman"/>
                <a:cs typeface="Times New Roman"/>
              </a:rPr>
              <a:t>grades.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nSpc>
                <a:spcPct val="150000"/>
              </a:lnSpc>
            </a:pPr>
            <a:r>
              <a:rPr lang="en-GB" sz="2400" dirty="0" err="1">
                <a:latin typeface="Times New Roman" pitchFamily="18" charset="0"/>
                <a:cs typeface="Times New Roman" pitchFamily="18" charset="0"/>
              </a:rPr>
              <a:t>Oermann</a:t>
            </a:r>
            <a:r>
              <a:rPr lang="en-GB" sz="2400" dirty="0">
                <a:latin typeface="Times New Roman" pitchFamily="18" charset="0"/>
                <a:cs typeface="Times New Roman" pitchFamily="18" charset="0"/>
              </a:rPr>
              <a:t>, M. H., &amp;</a:t>
            </a:r>
            <a:r>
              <a:rPr lang="en-GB" sz="2400" dirty="0" err="1">
                <a:latin typeface="Times New Roman" pitchFamily="18" charset="0"/>
                <a:cs typeface="Times New Roman" pitchFamily="18" charset="0"/>
              </a:rPr>
              <a:t>Gaberson</a:t>
            </a:r>
            <a:r>
              <a:rPr lang="en-GB" sz="2400" dirty="0">
                <a:latin typeface="Times New Roman" pitchFamily="18" charset="0"/>
                <a:cs typeface="Times New Roman" pitchFamily="18" charset="0"/>
              </a:rPr>
              <a:t>, K. B. 6th </a:t>
            </a:r>
            <a:r>
              <a:rPr lang="en-GB" sz="2400" dirty="0" err="1">
                <a:latin typeface="Times New Roman" pitchFamily="18" charset="0"/>
                <a:cs typeface="Times New Roman" pitchFamily="18" charset="0"/>
              </a:rPr>
              <a:t>ed</a:t>
            </a:r>
            <a:r>
              <a:rPr lang="en-GB" sz="2400" dirty="0">
                <a:latin typeface="Times New Roman" pitchFamily="18" charset="0"/>
                <a:cs typeface="Times New Roman" pitchFamily="18" charset="0"/>
              </a:rPr>
              <a:t> (2021). Evaluation and testing in nursing education. Springer Publishing Company.</a:t>
            </a:r>
          </a:p>
          <a:p>
            <a:pPr>
              <a:lnSpc>
                <a:spcPct val="150000"/>
              </a:lnSpc>
            </a:pPr>
            <a:r>
              <a:rPr lang="en-US" sz="2400" dirty="0">
                <a:latin typeface="Times New Roman" pitchFamily="18" charset="0"/>
                <a:cs typeface="Times New Roman" pitchFamily="18" charset="0"/>
              </a:rPr>
              <a:t>Nilson, L. B., &amp; Stanny, C. J. (2023). Specifications grading: Restoring rigor, motivating students, and saving faculty time. Routledge .</a:t>
            </a:r>
          </a:p>
          <a:p>
            <a:pPr>
              <a:lnSpc>
                <a:spcPct val="150000"/>
              </a:lnSpc>
            </a:pPr>
            <a:r>
              <a:rPr lang="en-US" sz="2400" dirty="0">
                <a:latin typeface="Times New Roman" pitchFamily="18" charset="0"/>
                <a:cs typeface="Times New Roman" pitchFamily="18" charset="0"/>
              </a:rPr>
              <a:t>Onesi-</a:t>
            </a:r>
            <a:r>
              <a:rPr lang="en-US" sz="2400" dirty="0" err="1">
                <a:latin typeface="Times New Roman" pitchFamily="18" charset="0"/>
                <a:cs typeface="Times New Roman" pitchFamily="18" charset="0"/>
              </a:rPr>
              <a:t>Ozigagun</a:t>
            </a:r>
            <a:r>
              <a:rPr lang="en-US" sz="2400" dirty="0">
                <a:latin typeface="Times New Roman" pitchFamily="18" charset="0"/>
                <a:cs typeface="Times New Roman" pitchFamily="18" charset="0"/>
              </a:rPr>
              <a:t>, O., Ololade, Y. J., </a:t>
            </a:r>
            <a:r>
              <a:rPr lang="en-US" sz="2400" dirty="0" err="1">
                <a:latin typeface="Times New Roman" pitchFamily="18" charset="0"/>
                <a:cs typeface="Times New Roman" pitchFamily="18" charset="0"/>
              </a:rPr>
              <a:t>Eyo</a:t>
            </a:r>
            <a:r>
              <a:rPr lang="en-US" sz="2400" dirty="0">
                <a:latin typeface="Times New Roman" pitchFamily="18" charset="0"/>
                <a:cs typeface="Times New Roman" pitchFamily="18" charset="0"/>
              </a:rPr>
              <a:t>-Udo, N. L., &amp; </a:t>
            </a:r>
            <a:r>
              <a:rPr lang="en-US" sz="2400" dirty="0" err="1">
                <a:latin typeface="Times New Roman" pitchFamily="18" charset="0"/>
                <a:cs typeface="Times New Roman" pitchFamily="18" charset="0"/>
              </a:rPr>
              <a:t>Ogundipe</a:t>
            </a:r>
            <a:r>
              <a:rPr lang="en-US" sz="2400" dirty="0">
                <a:latin typeface="Times New Roman" pitchFamily="18" charset="0"/>
                <a:cs typeface="Times New Roman" pitchFamily="18" charset="0"/>
              </a:rPr>
              <a:t>, D. O. (2024). Revolutionizing education through AI: a comprehensive review of enhancing learning experiences. International Journal of Applied Research in Social Sciences, 6(4), 589-607.‏</a:t>
            </a:r>
          </a:p>
        </p:txBody>
      </p:sp>
      <p:sp>
        <p:nvSpPr>
          <p:cNvPr id="3" name="Title 2"/>
          <p:cNvSpPr>
            <a:spLocks noGrp="1"/>
          </p:cNvSpPr>
          <p:nvPr>
            <p:ph type="title"/>
          </p:nvPr>
        </p:nvSpPr>
        <p:spPr/>
        <p:txBody>
          <a:bodyPr/>
          <a:lstStyle/>
          <a:p>
            <a:pPr algn="ctr"/>
            <a:r>
              <a:rPr lang="en-US">
                <a:solidFill>
                  <a:srgbClr val="FF0000"/>
                </a:solidFill>
                <a:latin typeface="Times New Roman" pitchFamily="18" charset="0"/>
                <a:cs typeface="Times New Roman" pitchFamily="18" charset="0"/>
              </a:rPr>
              <a:t>References</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09834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7685DC9-4A54-4CDD-B1B5-45F71ED80D9B}"/>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23622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29018447"/>
              </p:ext>
            </p:extLst>
          </p:nvPr>
        </p:nvGraphicFramePr>
        <p:xfrm>
          <a:off x="548514" y="1021457"/>
          <a:ext cx="11049000" cy="4775121"/>
        </p:xfrm>
        <a:graphic>
          <a:graphicData uri="http://schemas.openxmlformats.org/drawingml/2006/table">
            <a:tbl>
              <a:tblPr/>
              <a:tblGrid>
                <a:gridCol w="3683000">
                  <a:extLst>
                    <a:ext uri="{9D8B030D-6E8A-4147-A177-3AD203B41FA5}">
                      <a16:colId xmlns:a16="http://schemas.microsoft.com/office/drawing/2014/main" xmlns="" val="20000"/>
                    </a:ext>
                  </a:extLst>
                </a:gridCol>
                <a:gridCol w="3683000">
                  <a:extLst>
                    <a:ext uri="{9D8B030D-6E8A-4147-A177-3AD203B41FA5}">
                      <a16:colId xmlns:a16="http://schemas.microsoft.com/office/drawing/2014/main" xmlns="" val="20001"/>
                    </a:ext>
                  </a:extLst>
                </a:gridCol>
                <a:gridCol w="3683000">
                  <a:extLst>
                    <a:ext uri="{9D8B030D-6E8A-4147-A177-3AD203B41FA5}">
                      <a16:colId xmlns:a16="http://schemas.microsoft.com/office/drawing/2014/main" xmlns="" val="20002"/>
                    </a:ext>
                  </a:extLst>
                </a:gridCol>
              </a:tblGrid>
              <a:tr h="223504">
                <a:tc>
                  <a:txBody>
                    <a:bodyPr/>
                    <a:lstStyle/>
                    <a:p>
                      <a:pPr algn="ctr"/>
                      <a:r>
                        <a:rPr lang="en-US" sz="2000" b="1" dirty="0">
                          <a:solidFill>
                            <a:srgbClr val="FF0000"/>
                          </a:solidFill>
                          <a:effectLst/>
                          <a:latin typeface="Times New Roman" pitchFamily="18" charset="0"/>
                          <a:cs typeface="Times New Roman" pitchFamily="18" charset="0"/>
                        </a:rPr>
                        <a:t>Attribute</a:t>
                      </a:r>
                    </a:p>
                  </a:txBody>
                  <a:tcPr marL="55876" marR="55876" marT="27938" marB="27938" anchor="ctr">
                    <a:lnL>
                      <a:noFill/>
                    </a:lnL>
                    <a:lnR>
                      <a:noFill/>
                    </a:lnR>
                    <a:lnT>
                      <a:noFill/>
                    </a:lnT>
                    <a:lnB>
                      <a:noFill/>
                    </a:lnB>
                    <a:solidFill>
                      <a:schemeClr val="bg2"/>
                    </a:solidFill>
                  </a:tcPr>
                </a:tc>
                <a:tc>
                  <a:txBody>
                    <a:bodyPr/>
                    <a:lstStyle/>
                    <a:p>
                      <a:pPr algn="ctr"/>
                      <a:r>
                        <a:rPr lang="en-US" sz="2000" b="1" dirty="0">
                          <a:solidFill>
                            <a:srgbClr val="FF0000"/>
                          </a:solidFill>
                          <a:effectLst/>
                          <a:latin typeface="Times New Roman" pitchFamily="18" charset="0"/>
                          <a:cs typeface="Times New Roman" pitchFamily="18" charset="0"/>
                        </a:rPr>
                        <a:t>Grading</a:t>
                      </a:r>
                    </a:p>
                  </a:txBody>
                  <a:tcPr marL="55876" marR="55876" marT="27938" marB="27938" anchor="ctr">
                    <a:lnL>
                      <a:noFill/>
                    </a:lnL>
                    <a:lnR>
                      <a:noFill/>
                    </a:lnR>
                    <a:lnT>
                      <a:noFill/>
                    </a:lnT>
                    <a:lnB>
                      <a:noFill/>
                    </a:lnB>
                    <a:solidFill>
                      <a:schemeClr val="bg2"/>
                    </a:solidFill>
                  </a:tcPr>
                </a:tc>
                <a:tc>
                  <a:txBody>
                    <a:bodyPr/>
                    <a:lstStyle/>
                    <a:p>
                      <a:pPr algn="ctr"/>
                      <a:r>
                        <a:rPr lang="en-US" sz="2000" b="1" dirty="0">
                          <a:solidFill>
                            <a:srgbClr val="FF0000"/>
                          </a:solidFill>
                          <a:effectLst/>
                          <a:latin typeface="Times New Roman" pitchFamily="18" charset="0"/>
                          <a:cs typeface="Times New Roman" pitchFamily="18" charset="0"/>
                        </a:rPr>
                        <a:t>Scoring</a:t>
                      </a:r>
                    </a:p>
                  </a:txBody>
                  <a:tcPr marL="55876" marR="55876" marT="27938" marB="27938" anchor="ctr">
                    <a:lnL>
                      <a:noFill/>
                    </a:lnL>
                    <a:lnR>
                      <a:noFill/>
                    </a:lnR>
                    <a:lnT>
                      <a:noFill/>
                    </a:lnT>
                    <a:lnB>
                      <a:noFill/>
                    </a:lnB>
                    <a:solidFill>
                      <a:schemeClr val="bg2"/>
                    </a:solidFill>
                  </a:tcPr>
                </a:tc>
                <a:extLst>
                  <a:ext uri="{0D108BD9-81ED-4DB2-BD59-A6C34878D82A}">
                    <a16:rowId xmlns:a16="http://schemas.microsoft.com/office/drawing/2014/main" xmlns="" val="10000"/>
                  </a:ext>
                </a:extLst>
              </a:tr>
              <a:tr h="1061645">
                <a:tc>
                  <a:txBody>
                    <a:bodyPr/>
                    <a:lstStyle/>
                    <a:p>
                      <a:pPr algn="ctr"/>
                      <a:r>
                        <a:rPr lang="en-US" sz="2000" b="1" dirty="0">
                          <a:solidFill>
                            <a:srgbClr val="FF0000"/>
                          </a:solidFill>
                          <a:effectLst/>
                          <a:latin typeface="Times New Roman" pitchFamily="18" charset="0"/>
                          <a:cs typeface="Times New Roman" pitchFamily="18" charset="0"/>
                        </a:rPr>
                        <a:t>Definition</a:t>
                      </a:r>
                    </a:p>
                  </a:txBody>
                  <a:tcPr marL="55876" marR="55876" marT="27938" marB="27938" anchor="ctr">
                    <a:lnL>
                      <a:noFill/>
                    </a:lnL>
                    <a:lnR>
                      <a:noFill/>
                    </a:lnR>
                    <a:lnT>
                      <a:noFill/>
                    </a:lnT>
                    <a:lnB>
                      <a:noFill/>
                    </a:lnB>
                    <a:solidFill>
                      <a:schemeClr val="bg2"/>
                    </a:solidFill>
                  </a:tcPr>
                </a:tc>
                <a:tc>
                  <a:txBody>
                    <a:bodyPr/>
                    <a:lstStyle/>
                    <a:p>
                      <a:pPr algn="l"/>
                      <a:r>
                        <a:rPr lang="en-GB" sz="2000" dirty="0">
                          <a:effectLst/>
                          <a:latin typeface="Times New Roman" pitchFamily="18" charset="0"/>
                          <a:cs typeface="Times New Roman" pitchFamily="18" charset="0"/>
                        </a:rPr>
                        <a:t>It is the process of assigning a </a:t>
                      </a:r>
                      <a:r>
                        <a:rPr lang="en-GB" sz="2000" dirty="0">
                          <a:solidFill>
                            <a:srgbClr val="FF0000"/>
                          </a:solidFill>
                          <a:effectLst/>
                          <a:latin typeface="Times New Roman" pitchFamily="18" charset="0"/>
                          <a:cs typeface="Times New Roman" pitchFamily="18" charset="0"/>
                        </a:rPr>
                        <a:t>symbol</a:t>
                      </a:r>
                      <a:r>
                        <a:rPr lang="en-GB" sz="2000" dirty="0">
                          <a:effectLst/>
                          <a:latin typeface="Times New Roman" pitchFamily="18" charset="0"/>
                          <a:cs typeface="Times New Roman" pitchFamily="18" charset="0"/>
                        </a:rPr>
                        <a:t> to represent the quality of the student’s performance. </a:t>
                      </a:r>
                      <a:endParaRPr lang="en-US" sz="2000" dirty="0">
                        <a:effectLst/>
                        <a:latin typeface="Times New Roman" pitchFamily="18" charset="0"/>
                        <a:cs typeface="Times New Roman" pitchFamily="18" charset="0"/>
                      </a:endParaRPr>
                    </a:p>
                  </a:txBody>
                  <a:tcPr marL="55876" marR="55876" marT="27938" marB="27938" anchor="ctr">
                    <a:lnL>
                      <a:noFill/>
                    </a:lnL>
                    <a:lnR>
                      <a:noFill/>
                    </a:lnR>
                    <a:lnT>
                      <a:noFill/>
                    </a:lnT>
                    <a:lnB>
                      <a:noFill/>
                    </a:lnB>
                    <a:solidFill>
                      <a:schemeClr val="bg2"/>
                    </a:solidFill>
                  </a:tcPr>
                </a:tc>
                <a:tc>
                  <a:txBody>
                    <a:bodyPr/>
                    <a:lstStyle/>
                    <a:p>
                      <a:pPr algn="l"/>
                      <a:r>
                        <a:rPr lang="en-GB" sz="2000" dirty="0">
                          <a:effectLst/>
                          <a:latin typeface="Times New Roman" pitchFamily="18" charset="0"/>
                          <a:cs typeface="Times New Roman" pitchFamily="18" charset="0"/>
                        </a:rPr>
                        <a:t>It is the process of determining the </a:t>
                      </a:r>
                      <a:r>
                        <a:rPr lang="en-GB" sz="2000" dirty="0">
                          <a:solidFill>
                            <a:srgbClr val="FF0000"/>
                          </a:solidFill>
                          <a:effectLst/>
                          <a:latin typeface="Times New Roman" pitchFamily="18" charset="0"/>
                          <a:cs typeface="Times New Roman" pitchFamily="18" charset="0"/>
                        </a:rPr>
                        <a:t>first direct, </a:t>
                      </a:r>
                      <a:r>
                        <a:rPr lang="en-GB" sz="2000" dirty="0">
                          <a:effectLst/>
                          <a:latin typeface="Times New Roman" pitchFamily="18" charset="0"/>
                          <a:cs typeface="Times New Roman" pitchFamily="18" charset="0"/>
                        </a:rPr>
                        <a:t>unconverted, un-interpreted </a:t>
                      </a:r>
                      <a:r>
                        <a:rPr lang="en-GB" sz="2000" baseline="0" dirty="0">
                          <a:effectLst/>
                          <a:latin typeface="Times New Roman" pitchFamily="18" charset="0"/>
                          <a:cs typeface="Times New Roman" pitchFamily="18" charset="0"/>
                        </a:rPr>
                        <a:t> </a:t>
                      </a:r>
                      <a:r>
                        <a:rPr lang="en-GB" sz="2000" dirty="0">
                          <a:effectLst/>
                          <a:latin typeface="Times New Roman" pitchFamily="18" charset="0"/>
                          <a:cs typeface="Times New Roman" pitchFamily="18" charset="0"/>
                        </a:rPr>
                        <a:t>measure of</a:t>
                      </a:r>
                      <a:r>
                        <a:rPr lang="en-GB" sz="2000" baseline="0" dirty="0">
                          <a:effectLst/>
                          <a:latin typeface="Times New Roman" pitchFamily="18" charset="0"/>
                          <a:cs typeface="Times New Roman" pitchFamily="18" charset="0"/>
                        </a:rPr>
                        <a:t> </a:t>
                      </a:r>
                      <a:r>
                        <a:rPr lang="en-GB" sz="2000" dirty="0">
                          <a:effectLst/>
                          <a:latin typeface="Times New Roman" pitchFamily="18" charset="0"/>
                          <a:cs typeface="Times New Roman" pitchFamily="18" charset="0"/>
                        </a:rPr>
                        <a:t>performance on a test,</a:t>
                      </a:r>
                      <a:endParaRPr lang="en-US" sz="2000" dirty="0">
                        <a:effectLst/>
                        <a:latin typeface="Times New Roman" pitchFamily="18" charset="0"/>
                        <a:cs typeface="Times New Roman" pitchFamily="18" charset="0"/>
                      </a:endParaRPr>
                    </a:p>
                  </a:txBody>
                  <a:tcPr marL="55876" marR="55876" marT="27938" marB="27938" anchor="ctr">
                    <a:lnL>
                      <a:noFill/>
                    </a:lnL>
                    <a:lnR>
                      <a:noFill/>
                    </a:lnR>
                    <a:lnT>
                      <a:noFill/>
                    </a:lnT>
                    <a:lnB>
                      <a:noFill/>
                    </a:lnB>
                    <a:solidFill>
                      <a:schemeClr val="bg2"/>
                    </a:solidFill>
                  </a:tcPr>
                </a:tc>
                <a:extLst>
                  <a:ext uri="{0D108BD9-81ED-4DB2-BD59-A6C34878D82A}">
                    <a16:rowId xmlns:a16="http://schemas.microsoft.com/office/drawing/2014/main" xmlns="" val="10001"/>
                  </a:ext>
                </a:extLst>
              </a:tr>
              <a:tr h="558761">
                <a:tc>
                  <a:txBody>
                    <a:bodyPr/>
                    <a:lstStyle/>
                    <a:p>
                      <a:pPr algn="ctr"/>
                      <a:r>
                        <a:rPr lang="en-US" sz="2000" b="1" dirty="0">
                          <a:solidFill>
                            <a:srgbClr val="FF0000"/>
                          </a:solidFill>
                          <a:effectLst/>
                          <a:latin typeface="Times New Roman" pitchFamily="18" charset="0"/>
                          <a:cs typeface="Times New Roman" pitchFamily="18" charset="0"/>
                        </a:rPr>
                        <a:t>Scale</a:t>
                      </a:r>
                    </a:p>
                  </a:txBody>
                  <a:tcPr marL="55876" marR="55876" marT="27938" marB="27938" anchor="ctr">
                    <a:lnL>
                      <a:noFill/>
                    </a:lnL>
                    <a:lnR>
                      <a:noFill/>
                    </a:lnR>
                    <a:lnT>
                      <a:noFill/>
                    </a:lnT>
                    <a:lnB>
                      <a:noFill/>
                    </a:lnB>
                    <a:solidFill>
                      <a:schemeClr val="bg2"/>
                    </a:solidFill>
                  </a:tcPr>
                </a:tc>
                <a:tc>
                  <a:txBody>
                    <a:bodyPr/>
                    <a:lstStyle/>
                    <a:p>
                      <a:pPr algn="l"/>
                      <a:r>
                        <a:rPr lang="en-GB" sz="2000" dirty="0">
                          <a:effectLst/>
                          <a:latin typeface="Times New Roman" pitchFamily="18" charset="0"/>
                          <a:cs typeface="Times New Roman" pitchFamily="18" charset="0"/>
                        </a:rPr>
                        <a:t>Symbols can be </a:t>
                      </a:r>
                      <a:r>
                        <a:rPr lang="en-GB" sz="2000" dirty="0">
                          <a:solidFill>
                            <a:srgbClr val="FF0000"/>
                          </a:solidFill>
                          <a:effectLst/>
                          <a:latin typeface="Times New Roman" pitchFamily="18" charset="0"/>
                          <a:cs typeface="Times New Roman" pitchFamily="18" charset="0"/>
                        </a:rPr>
                        <a:t>letters</a:t>
                      </a:r>
                      <a:r>
                        <a:rPr lang="en-GB" sz="2000" dirty="0">
                          <a:effectLst/>
                          <a:latin typeface="Times New Roman" pitchFamily="18" charset="0"/>
                          <a:cs typeface="Times New Roman" pitchFamily="18" charset="0"/>
                        </a:rPr>
                        <a:t> (A, B, C, D, ..)</a:t>
                      </a:r>
                      <a:r>
                        <a:rPr lang="en-GB" sz="2000" baseline="0" dirty="0">
                          <a:effectLst/>
                          <a:latin typeface="Times New Roman" pitchFamily="18" charset="0"/>
                          <a:cs typeface="Times New Roman" pitchFamily="18" charset="0"/>
                        </a:rPr>
                        <a:t> </a:t>
                      </a:r>
                      <a:r>
                        <a:rPr lang="en-GB" sz="2000" dirty="0">
                          <a:solidFill>
                            <a:srgbClr val="FF0000"/>
                          </a:solidFill>
                          <a:effectLst/>
                          <a:latin typeface="Times New Roman" pitchFamily="18" charset="0"/>
                          <a:cs typeface="Times New Roman" pitchFamily="18" charset="0"/>
                        </a:rPr>
                        <a:t>categories</a:t>
                      </a:r>
                      <a:r>
                        <a:rPr lang="en-GB" sz="2000" dirty="0">
                          <a:effectLst/>
                          <a:latin typeface="Times New Roman" pitchFamily="18" charset="0"/>
                          <a:cs typeface="Times New Roman" pitchFamily="18" charset="0"/>
                        </a:rPr>
                        <a:t> (pass</a:t>
                      </a:r>
                      <a:r>
                        <a:rPr lang="en-GB" sz="2000" baseline="0" dirty="0">
                          <a:effectLst/>
                          <a:latin typeface="Times New Roman" pitchFamily="18" charset="0"/>
                          <a:cs typeface="Times New Roman" pitchFamily="18" charset="0"/>
                        </a:rPr>
                        <a:t> </a:t>
                      </a:r>
                      <a:r>
                        <a:rPr lang="en-GB" sz="2000" dirty="0" err="1">
                          <a:effectLst/>
                          <a:latin typeface="Times New Roman" pitchFamily="18" charset="0"/>
                          <a:cs typeface="Times New Roman" pitchFamily="18" charset="0"/>
                        </a:rPr>
                        <a:t>fail,satisfactory</a:t>
                      </a:r>
                      <a:r>
                        <a:rPr lang="en-GB" sz="2000" dirty="0">
                          <a:effectLst/>
                          <a:latin typeface="Times New Roman" pitchFamily="18" charset="0"/>
                          <a:cs typeface="Times New Roman" pitchFamily="18" charset="0"/>
                        </a:rPr>
                        <a:t>– unsatisfactory) or </a:t>
                      </a:r>
                      <a:r>
                        <a:rPr lang="en-GB" sz="2000" dirty="0">
                          <a:solidFill>
                            <a:srgbClr val="FF0000"/>
                          </a:solidFill>
                          <a:effectLst/>
                          <a:latin typeface="Times New Roman" pitchFamily="18" charset="0"/>
                          <a:cs typeface="Times New Roman" pitchFamily="18" charset="0"/>
                        </a:rPr>
                        <a:t>percentages</a:t>
                      </a:r>
                      <a:endParaRPr lang="en-US" sz="2000" dirty="0">
                        <a:solidFill>
                          <a:srgbClr val="FF0000"/>
                        </a:solidFill>
                        <a:effectLst/>
                        <a:latin typeface="Times New Roman" pitchFamily="18" charset="0"/>
                        <a:cs typeface="Times New Roman" pitchFamily="18" charset="0"/>
                      </a:endParaRPr>
                    </a:p>
                  </a:txBody>
                  <a:tcPr marL="55876" marR="55876" marT="27938" marB="27938" anchor="ctr">
                    <a:lnL>
                      <a:noFill/>
                    </a:lnL>
                    <a:lnR>
                      <a:noFill/>
                    </a:lnR>
                    <a:lnT>
                      <a:noFill/>
                    </a:lnT>
                    <a:lnB>
                      <a:noFill/>
                    </a:lnB>
                    <a:solidFill>
                      <a:schemeClr val="bg2"/>
                    </a:solidFill>
                  </a:tcPr>
                </a:tc>
                <a:tc>
                  <a:txBody>
                    <a:bodyPr/>
                    <a:lstStyle/>
                    <a:p>
                      <a:pPr algn="l"/>
                      <a:r>
                        <a:rPr lang="en-US" sz="2000" dirty="0">
                          <a:effectLst/>
                          <a:latin typeface="Times New Roman" pitchFamily="18" charset="0"/>
                          <a:cs typeface="Times New Roman" pitchFamily="18" charset="0"/>
                        </a:rPr>
                        <a:t>Usually based </a:t>
                      </a:r>
                      <a:r>
                        <a:rPr lang="en-US" sz="2000" dirty="0">
                          <a:solidFill>
                            <a:srgbClr val="FF0000"/>
                          </a:solidFill>
                          <a:effectLst/>
                          <a:latin typeface="Times New Roman" pitchFamily="18" charset="0"/>
                          <a:cs typeface="Times New Roman" pitchFamily="18" charset="0"/>
                        </a:rPr>
                        <a:t>on numerical/raw</a:t>
                      </a:r>
                      <a:r>
                        <a:rPr lang="en-US" sz="2000" dirty="0">
                          <a:effectLst/>
                          <a:latin typeface="Times New Roman" pitchFamily="18" charset="0"/>
                          <a:cs typeface="Times New Roman" pitchFamily="18" charset="0"/>
                        </a:rPr>
                        <a:t> values</a:t>
                      </a:r>
                    </a:p>
                  </a:txBody>
                  <a:tcPr marL="55876" marR="55876" marT="27938" marB="27938" anchor="ctr">
                    <a:lnL>
                      <a:noFill/>
                    </a:lnL>
                    <a:lnR>
                      <a:noFill/>
                    </a:lnR>
                    <a:lnT>
                      <a:noFill/>
                    </a:lnT>
                    <a:lnB>
                      <a:noFill/>
                    </a:lnB>
                    <a:solidFill>
                      <a:schemeClr val="bg2"/>
                    </a:solidFill>
                  </a:tcPr>
                </a:tc>
                <a:extLst>
                  <a:ext uri="{0D108BD9-81ED-4DB2-BD59-A6C34878D82A}">
                    <a16:rowId xmlns:a16="http://schemas.microsoft.com/office/drawing/2014/main" xmlns="" val="10003"/>
                  </a:ext>
                </a:extLst>
              </a:tr>
              <a:tr h="894017">
                <a:tc>
                  <a:txBody>
                    <a:bodyPr/>
                    <a:lstStyle/>
                    <a:p>
                      <a:pPr algn="ctr"/>
                      <a:r>
                        <a:rPr lang="en-GB" sz="2000" b="1" dirty="0">
                          <a:solidFill>
                            <a:srgbClr val="FF0000"/>
                          </a:solidFill>
                          <a:effectLst/>
                          <a:latin typeface="Times New Roman" pitchFamily="18" charset="0"/>
                          <a:cs typeface="Times New Roman" pitchFamily="18" charset="0"/>
                        </a:rPr>
                        <a:t>Conversion</a:t>
                      </a:r>
                      <a:r>
                        <a:rPr lang="en-GB" sz="2000" b="1" baseline="0" dirty="0">
                          <a:solidFill>
                            <a:srgbClr val="FF0000"/>
                          </a:solidFill>
                          <a:effectLst/>
                          <a:latin typeface="Times New Roman" pitchFamily="18" charset="0"/>
                          <a:cs typeface="Times New Roman" pitchFamily="18" charset="0"/>
                        </a:rPr>
                        <a:t> process</a:t>
                      </a:r>
                      <a:endParaRPr lang="en-US" sz="2000" b="1" dirty="0">
                        <a:solidFill>
                          <a:srgbClr val="FF0000"/>
                        </a:solidFill>
                        <a:effectLst/>
                        <a:latin typeface="Times New Roman" pitchFamily="18" charset="0"/>
                        <a:cs typeface="Times New Roman" pitchFamily="18" charset="0"/>
                      </a:endParaRPr>
                    </a:p>
                  </a:txBody>
                  <a:tcPr marL="55876" marR="55876" marT="27938" marB="27938" anchor="ctr">
                    <a:lnL>
                      <a:noFill/>
                    </a:lnL>
                    <a:lnR>
                      <a:noFill/>
                    </a:lnR>
                    <a:lnT>
                      <a:noFill/>
                    </a:lnT>
                    <a:lnB>
                      <a:noFill/>
                    </a:lnB>
                    <a:solidFill>
                      <a:schemeClr val="bg2"/>
                    </a:solidFill>
                  </a:tcPr>
                </a:tc>
                <a:tc>
                  <a:txBody>
                    <a:bodyPr/>
                    <a:lstStyle/>
                    <a:p>
                      <a:pPr algn="l"/>
                      <a:r>
                        <a:rPr lang="en-US" sz="2000" dirty="0">
                          <a:effectLst/>
                          <a:latin typeface="Times New Roman" pitchFamily="18" charset="0"/>
                          <a:cs typeface="Times New Roman" pitchFamily="18" charset="0"/>
                        </a:rPr>
                        <a:t>Grades cannot easily convert  to</a:t>
                      </a:r>
                      <a:r>
                        <a:rPr lang="en-US" sz="2000" baseline="0" dirty="0">
                          <a:effectLst/>
                          <a:latin typeface="Times New Roman" pitchFamily="18" charset="0"/>
                          <a:cs typeface="Times New Roman" pitchFamily="18" charset="0"/>
                        </a:rPr>
                        <a:t> scores</a:t>
                      </a:r>
                      <a:endParaRPr lang="en-US" sz="2000" dirty="0">
                        <a:effectLst/>
                        <a:latin typeface="Times New Roman" pitchFamily="18" charset="0"/>
                        <a:cs typeface="Times New Roman" pitchFamily="18" charset="0"/>
                      </a:endParaRPr>
                    </a:p>
                  </a:txBody>
                  <a:tcPr marL="55876" marR="55876" marT="27938" marB="27938" anchor="ctr">
                    <a:lnL>
                      <a:noFill/>
                    </a:lnL>
                    <a:lnR>
                      <a:noFill/>
                    </a:lnR>
                    <a:lnT>
                      <a:noFill/>
                    </a:lnT>
                    <a:lnB>
                      <a:noFill/>
                    </a:lnB>
                    <a:solidFill>
                      <a:schemeClr val="bg2"/>
                    </a:solidFill>
                  </a:tcPr>
                </a:tc>
                <a:tc>
                  <a:txBody>
                    <a:bodyPr/>
                    <a:lstStyle/>
                    <a:p>
                      <a:pPr algn="l"/>
                      <a:r>
                        <a:rPr lang="en-US" sz="2000" dirty="0">
                          <a:effectLst/>
                          <a:latin typeface="Times New Roman" pitchFamily="18" charset="0"/>
                          <a:cs typeface="Times New Roman" pitchFamily="18" charset="0"/>
                        </a:rPr>
                        <a:t>Scores can</a:t>
                      </a:r>
                      <a:r>
                        <a:rPr lang="en-US" sz="2000" baseline="0" dirty="0">
                          <a:effectLst/>
                          <a:latin typeface="Times New Roman" pitchFamily="18" charset="0"/>
                          <a:cs typeface="Times New Roman" pitchFamily="18" charset="0"/>
                        </a:rPr>
                        <a:t>  easily convert to grades</a:t>
                      </a:r>
                      <a:endParaRPr lang="en-US" sz="2000" dirty="0">
                        <a:effectLst/>
                        <a:latin typeface="Times New Roman" pitchFamily="18" charset="0"/>
                        <a:cs typeface="Times New Roman" pitchFamily="18" charset="0"/>
                      </a:endParaRPr>
                    </a:p>
                  </a:txBody>
                  <a:tcPr marL="55876" marR="55876" marT="27938" marB="27938" anchor="ctr">
                    <a:lnL>
                      <a:noFill/>
                    </a:lnL>
                    <a:lnR>
                      <a:noFill/>
                    </a:lnR>
                    <a:lnT>
                      <a:noFill/>
                    </a:lnT>
                    <a:lnB>
                      <a:noFill/>
                    </a:lnB>
                    <a:solidFill>
                      <a:schemeClr val="bg2"/>
                    </a:solidFill>
                  </a:tcPr>
                </a:tc>
                <a:extLst>
                  <a:ext uri="{0D108BD9-81ED-4DB2-BD59-A6C34878D82A}">
                    <a16:rowId xmlns:a16="http://schemas.microsoft.com/office/drawing/2014/main" xmlns="" val="10004"/>
                  </a:ext>
                </a:extLst>
              </a:tr>
              <a:tr h="894017">
                <a:tc>
                  <a:txBody>
                    <a:bodyPr/>
                    <a:lstStyle/>
                    <a:p>
                      <a:pPr algn="ctr"/>
                      <a:r>
                        <a:rPr lang="en-US" sz="2000" b="1" dirty="0">
                          <a:solidFill>
                            <a:srgbClr val="FF0000"/>
                          </a:solidFill>
                          <a:effectLst/>
                          <a:latin typeface="Times New Roman" pitchFamily="18" charset="0"/>
                          <a:cs typeface="Times New Roman" pitchFamily="18" charset="0"/>
                        </a:rPr>
                        <a:t>Subjectivity</a:t>
                      </a:r>
                    </a:p>
                  </a:txBody>
                  <a:tcPr marL="55876" marR="55876" marT="27938" marB="27938" anchor="ctr">
                    <a:lnL>
                      <a:noFill/>
                    </a:lnL>
                    <a:lnR>
                      <a:noFill/>
                    </a:lnR>
                    <a:lnT>
                      <a:noFill/>
                    </a:lnT>
                    <a:lnB>
                      <a:noFill/>
                    </a:lnB>
                    <a:solidFill>
                      <a:schemeClr val="bg2"/>
                    </a:solidFill>
                  </a:tcPr>
                </a:tc>
                <a:tc>
                  <a:txBody>
                    <a:bodyPr/>
                    <a:lstStyle/>
                    <a:p>
                      <a:pPr algn="l"/>
                      <a:r>
                        <a:rPr lang="en-US" sz="2000" dirty="0">
                          <a:effectLst/>
                          <a:latin typeface="Times New Roman" pitchFamily="18" charset="0"/>
                          <a:cs typeface="Times New Roman" pitchFamily="18" charset="0"/>
                        </a:rPr>
                        <a:t>Can be influenced by the instructor's interpretation of the work</a:t>
                      </a:r>
                    </a:p>
                  </a:txBody>
                  <a:tcPr marL="55876" marR="55876" marT="27938" marB="27938" anchor="ctr">
                    <a:lnL>
                      <a:noFill/>
                    </a:lnL>
                    <a:lnR>
                      <a:noFill/>
                    </a:lnR>
                    <a:lnT>
                      <a:noFill/>
                    </a:lnT>
                    <a:lnB>
                      <a:noFill/>
                    </a:lnB>
                    <a:solidFill>
                      <a:schemeClr val="bg2"/>
                    </a:solidFill>
                  </a:tcPr>
                </a:tc>
                <a:tc>
                  <a:txBody>
                    <a:bodyPr/>
                    <a:lstStyle/>
                    <a:p>
                      <a:pPr algn="l"/>
                      <a:r>
                        <a:rPr lang="en-US" sz="2000" dirty="0">
                          <a:effectLst/>
                          <a:latin typeface="Times New Roman" pitchFamily="18" charset="0"/>
                          <a:cs typeface="Times New Roman" pitchFamily="18" charset="0"/>
                        </a:rPr>
                        <a:t>Less subjective as it is based on predetermined criteria</a:t>
                      </a:r>
                    </a:p>
                  </a:txBody>
                  <a:tcPr marL="55876" marR="55876" marT="27938" marB="27938" anchor="ctr">
                    <a:lnL>
                      <a:noFill/>
                    </a:lnL>
                    <a:lnR>
                      <a:noFill/>
                    </a:lnR>
                    <a:lnT>
                      <a:noFill/>
                    </a:lnT>
                    <a:lnB>
                      <a:noFill/>
                    </a:lnB>
                    <a:solidFill>
                      <a:schemeClr val="bg2"/>
                    </a:solidFill>
                  </a:tcPr>
                </a:tc>
                <a:extLst>
                  <a:ext uri="{0D108BD9-81ED-4DB2-BD59-A6C34878D82A}">
                    <a16:rowId xmlns:a16="http://schemas.microsoft.com/office/drawing/2014/main" xmlns="" val="10005"/>
                  </a:ext>
                </a:extLst>
              </a:tr>
            </a:tbl>
          </a:graphicData>
        </a:graphic>
      </p:graphicFrame>
      <p:sp>
        <p:nvSpPr>
          <p:cNvPr id="3" name="Rectangle 1"/>
          <p:cNvSpPr>
            <a:spLocks noChangeArrowheads="1"/>
          </p:cNvSpPr>
          <p:nvPr/>
        </p:nvSpPr>
        <p:spPr bwMode="auto">
          <a:xfrm>
            <a:off x="4233863" y="1481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3"/>
          <p:cNvSpPr/>
          <p:nvPr/>
        </p:nvSpPr>
        <p:spPr>
          <a:xfrm>
            <a:off x="1524000" y="152400"/>
            <a:ext cx="7467600" cy="646331"/>
          </a:xfrm>
          <a:prstGeom prst="rect">
            <a:avLst/>
          </a:prstGeom>
          <a:noFill/>
        </p:spPr>
        <p:txBody>
          <a:bodyPr wrap="square">
            <a:spAutoFit/>
          </a:bodyPr>
          <a:lstStyle/>
          <a:p>
            <a:pPr algn="ctr"/>
            <a:r>
              <a:rPr lang="en-US" sz="3600" b="1" dirty="0">
                <a:solidFill>
                  <a:srgbClr val="FF0000"/>
                </a:solidFill>
                <a:latin typeface="Times New Roman" pitchFamily="18" charset="0"/>
                <a:cs typeface="Times New Roman" pitchFamily="18" charset="0"/>
              </a:rPr>
              <a:t>Grading vs. Scoring</a:t>
            </a:r>
          </a:p>
        </p:txBody>
      </p:sp>
    </p:spTree>
    <p:extLst>
      <p:ext uri="{BB962C8B-B14F-4D97-AF65-F5344CB8AC3E}">
        <p14:creationId xmlns:p14="http://schemas.microsoft.com/office/powerpoint/2010/main" val="5771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FF0000"/>
                </a:solidFill>
                <a:latin typeface="Times New Roman" panose="02020603050405020304" pitchFamily="18" charset="0"/>
                <a:cs typeface="Times New Roman" panose="02020603050405020304" pitchFamily="18" charset="0"/>
              </a:rPr>
              <a:t>The benefits of </a:t>
            </a:r>
            <a:r>
              <a:rPr lang="en-GB" sz="3600" b="1" dirty="0" smtClean="0">
                <a:solidFill>
                  <a:srgbClr val="FF0000"/>
                </a:solidFill>
                <a:latin typeface="Times New Roman" panose="02020603050405020304" pitchFamily="18" charset="0"/>
                <a:cs typeface="Times New Roman" panose="02020603050405020304" pitchFamily="18" charset="0"/>
              </a:rPr>
              <a:t>grading </a:t>
            </a:r>
            <a:r>
              <a:rPr lang="en-GB" sz="3600" b="1" dirty="0">
                <a:solidFill>
                  <a:srgbClr val="FF0000"/>
                </a:solidFill>
                <a:latin typeface="Times New Roman" panose="02020603050405020304" pitchFamily="18" charset="0"/>
                <a:cs typeface="Times New Roman" panose="02020603050405020304" pitchFamily="18" charset="0"/>
              </a:rPr>
              <a:t>system in education.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lgn="just">
              <a:lnSpc>
                <a:spcPct val="150000"/>
              </a:lnSpc>
              <a:buNone/>
            </a:pPr>
            <a:r>
              <a:rPr lang="en-GB" sz="2800" b="1" dirty="0">
                <a:solidFill>
                  <a:srgbClr val="FF0000"/>
                </a:solidFill>
                <a:latin typeface="Times New Roman" panose="02020603050405020304" pitchFamily="18" charset="0"/>
                <a:cs typeface="Times New Roman" panose="02020603050405020304" pitchFamily="18" charset="0"/>
              </a:rPr>
              <a:t>1-Assessment of Learning</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a:solidFill>
                  <a:srgbClr val="282829"/>
                </a:solidFill>
                <a:latin typeface="Times New Roman" panose="02020603050405020304" pitchFamily="18" charset="0"/>
                <a:cs typeface="Times New Roman" panose="02020603050405020304" pitchFamily="18" charset="0"/>
              </a:rPr>
              <a:t>Grades provide a measurable way to evaluate a student's understanding and mastery of the material. They </a:t>
            </a:r>
            <a:r>
              <a:rPr lang="en-GB" sz="2800" dirty="0">
                <a:solidFill>
                  <a:srgbClr val="FF0000"/>
                </a:solidFill>
                <a:latin typeface="Times New Roman" panose="02020603050405020304" pitchFamily="18" charset="0"/>
                <a:cs typeface="Times New Roman" panose="02020603050405020304" pitchFamily="18" charset="0"/>
              </a:rPr>
              <a:t>help educators identify areas where students excel or struggle</a:t>
            </a:r>
            <a:r>
              <a:rPr lang="en-GB" sz="2800" dirty="0">
                <a:solidFill>
                  <a:srgbClr val="282829"/>
                </a:solidFill>
                <a:latin typeface="Times New Roman" panose="02020603050405020304" pitchFamily="18" charset="0"/>
                <a:cs typeface="Times New Roman" panose="02020603050405020304" pitchFamily="18" charset="0"/>
              </a:rPr>
              <a:t>.</a:t>
            </a:r>
          </a:p>
          <a:p>
            <a:pPr marL="0" indent="0" algn="just">
              <a:lnSpc>
                <a:spcPct val="150000"/>
              </a:lnSpc>
              <a:buNone/>
            </a:pPr>
            <a:r>
              <a:rPr lang="en-GB" sz="2800" b="1" dirty="0">
                <a:solidFill>
                  <a:srgbClr val="FF0000"/>
                </a:solidFill>
                <a:latin typeface="Times New Roman" panose="02020603050405020304" pitchFamily="18" charset="0"/>
                <a:cs typeface="Times New Roman" panose="02020603050405020304" pitchFamily="18" charset="0"/>
              </a:rPr>
              <a:t>2-Motivation</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a:solidFill>
                  <a:srgbClr val="282829"/>
                </a:solidFill>
                <a:latin typeface="Times New Roman" panose="02020603050405020304" pitchFamily="18" charset="0"/>
                <a:cs typeface="Times New Roman" panose="02020603050405020304" pitchFamily="18" charset="0"/>
              </a:rPr>
              <a:t>Grades can </a:t>
            </a:r>
            <a:r>
              <a:rPr lang="en-GB" sz="2800" dirty="0">
                <a:solidFill>
                  <a:srgbClr val="FF0000"/>
                </a:solidFill>
                <a:latin typeface="Times New Roman" panose="02020603050405020304" pitchFamily="18" charset="0"/>
                <a:cs typeface="Times New Roman" panose="02020603050405020304" pitchFamily="18" charset="0"/>
              </a:rPr>
              <a:t>motivate</a:t>
            </a:r>
            <a:r>
              <a:rPr lang="en-GB" sz="2800" dirty="0">
                <a:solidFill>
                  <a:srgbClr val="282829"/>
                </a:solidFill>
                <a:latin typeface="Times New Roman" panose="02020603050405020304" pitchFamily="18" charset="0"/>
                <a:cs typeface="Times New Roman" panose="02020603050405020304" pitchFamily="18" charset="0"/>
              </a:rPr>
              <a:t> students to engage with their studies, </a:t>
            </a:r>
            <a:r>
              <a:rPr lang="en-GB" sz="2800" dirty="0">
                <a:solidFill>
                  <a:srgbClr val="FF0000"/>
                </a:solidFill>
                <a:latin typeface="Times New Roman" panose="02020603050405020304" pitchFamily="18" charset="0"/>
                <a:cs typeface="Times New Roman" panose="02020603050405020304" pitchFamily="18" charset="0"/>
              </a:rPr>
              <a:t>strive for improvement</a:t>
            </a:r>
            <a:r>
              <a:rPr lang="en-GB" sz="2800" dirty="0">
                <a:solidFill>
                  <a:srgbClr val="282829"/>
                </a:solidFill>
                <a:latin typeface="Times New Roman" panose="02020603050405020304" pitchFamily="18" charset="0"/>
                <a:cs typeface="Times New Roman" panose="02020603050405020304" pitchFamily="18" charset="0"/>
              </a:rPr>
              <a:t>, and set academic goals. High grades may encourage students to continue their efforts, while low grades can prompt them to seek help or change their study habits.</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66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0000"/>
                </a:solidFill>
                <a:latin typeface="Times New Roman" panose="02020603050405020304" pitchFamily="18" charset="0"/>
                <a:cs typeface="Times New Roman" panose="02020603050405020304" pitchFamily="18" charset="0"/>
              </a:rPr>
              <a:t>The benefits of grading system in </a:t>
            </a:r>
            <a:r>
              <a:rPr lang="en-GB" sz="3600" b="1" dirty="0" err="1">
                <a:solidFill>
                  <a:srgbClr val="FF0000"/>
                </a:solidFill>
                <a:latin typeface="Times New Roman" panose="02020603050405020304" pitchFamily="18" charset="0"/>
                <a:cs typeface="Times New Roman" panose="02020603050405020304" pitchFamily="18" charset="0"/>
              </a:rPr>
              <a:t>education.Cont</a:t>
            </a:r>
            <a:r>
              <a:rPr lang="en-GB" sz="3600" b="1" dirty="0">
                <a:solidFill>
                  <a:srgbClr val="FF0000"/>
                </a:solidFill>
                <a:latin typeface="Times New Roman" panose="02020603050405020304" pitchFamily="18" charset="0"/>
                <a:cs typeface="Times New Roman" panose="02020603050405020304" pitchFamily="18" charset="0"/>
              </a:rPr>
              <a:t>.,</a:t>
            </a:r>
            <a:endParaRPr lang="en-US" b="1" dirty="0"/>
          </a:p>
        </p:txBody>
      </p:sp>
      <p:sp>
        <p:nvSpPr>
          <p:cNvPr id="3" name="Content Placeholder 2"/>
          <p:cNvSpPr>
            <a:spLocks noGrp="1"/>
          </p:cNvSpPr>
          <p:nvPr>
            <p:ph idx="1"/>
          </p:nvPr>
        </p:nvSpPr>
        <p:spPr/>
        <p:txBody>
          <a:bodyPr>
            <a:normAutofit lnSpcReduction="10000"/>
          </a:bodyPr>
          <a:lstStyle/>
          <a:p>
            <a:pPr marL="0" indent="0" algn="just">
              <a:lnSpc>
                <a:spcPct val="150000"/>
              </a:lnSpc>
              <a:buNone/>
            </a:pPr>
            <a:r>
              <a:rPr lang="en-GB" sz="2800" b="1" dirty="0">
                <a:solidFill>
                  <a:srgbClr val="FF0000"/>
                </a:solidFill>
                <a:latin typeface="Times New Roman" panose="02020603050405020304" pitchFamily="18" charset="0"/>
                <a:cs typeface="Times New Roman" panose="02020603050405020304" pitchFamily="18" charset="0"/>
              </a:rPr>
              <a:t>3-Feedback</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a:solidFill>
                  <a:srgbClr val="282829"/>
                </a:solidFill>
                <a:latin typeface="Times New Roman" panose="02020603050405020304" pitchFamily="18" charset="0"/>
                <a:cs typeface="Times New Roman" panose="02020603050405020304" pitchFamily="18" charset="0"/>
              </a:rPr>
              <a:t>A grading system offers feedback to students about their performance. This feedback can help them understand their </a:t>
            </a:r>
            <a:r>
              <a:rPr lang="en-GB" sz="2800" dirty="0">
                <a:solidFill>
                  <a:srgbClr val="FF0000"/>
                </a:solidFill>
                <a:latin typeface="Times New Roman" panose="02020603050405020304" pitchFamily="18" charset="0"/>
                <a:cs typeface="Times New Roman" panose="02020603050405020304" pitchFamily="18" charset="0"/>
              </a:rPr>
              <a:t>strengths</a:t>
            </a:r>
            <a:r>
              <a:rPr lang="en-GB" sz="2800" dirty="0">
                <a:solidFill>
                  <a:srgbClr val="282829"/>
                </a:solidFill>
                <a:latin typeface="Times New Roman" panose="02020603050405020304" pitchFamily="18" charset="0"/>
                <a:cs typeface="Times New Roman" panose="02020603050405020304" pitchFamily="18" charset="0"/>
              </a:rPr>
              <a:t> and </a:t>
            </a:r>
            <a:r>
              <a:rPr lang="en-GB" sz="2800" dirty="0">
                <a:solidFill>
                  <a:srgbClr val="FF0000"/>
                </a:solidFill>
                <a:latin typeface="Times New Roman" panose="02020603050405020304" pitchFamily="18" charset="0"/>
                <a:cs typeface="Times New Roman" panose="02020603050405020304" pitchFamily="18" charset="0"/>
              </a:rPr>
              <a:t>weaknesses,</a:t>
            </a:r>
            <a:r>
              <a:rPr lang="en-GB" sz="2800" dirty="0">
                <a:solidFill>
                  <a:srgbClr val="282829"/>
                </a:solidFill>
                <a:latin typeface="Times New Roman" panose="02020603050405020304" pitchFamily="18" charset="0"/>
                <a:cs typeface="Times New Roman" panose="02020603050405020304" pitchFamily="18" charset="0"/>
              </a:rPr>
              <a:t> </a:t>
            </a:r>
            <a:r>
              <a:rPr lang="en-GB" sz="2800" dirty="0">
                <a:solidFill>
                  <a:srgbClr val="FF0000"/>
                </a:solidFill>
                <a:latin typeface="Times New Roman" panose="02020603050405020304" pitchFamily="18" charset="0"/>
                <a:cs typeface="Times New Roman" panose="02020603050405020304" pitchFamily="18" charset="0"/>
              </a:rPr>
              <a:t>guiding</a:t>
            </a:r>
            <a:r>
              <a:rPr lang="en-GB" sz="2800" dirty="0">
                <a:solidFill>
                  <a:srgbClr val="282829"/>
                </a:solidFill>
                <a:latin typeface="Times New Roman" panose="02020603050405020304" pitchFamily="18" charset="0"/>
                <a:cs typeface="Times New Roman" panose="02020603050405020304" pitchFamily="18" charset="0"/>
              </a:rPr>
              <a:t> their </a:t>
            </a:r>
            <a:r>
              <a:rPr lang="en-GB" sz="2800" dirty="0">
                <a:solidFill>
                  <a:srgbClr val="FF0000"/>
                </a:solidFill>
                <a:latin typeface="Times New Roman" panose="02020603050405020304" pitchFamily="18" charset="0"/>
                <a:cs typeface="Times New Roman" panose="02020603050405020304" pitchFamily="18" charset="0"/>
              </a:rPr>
              <a:t>learning process.</a:t>
            </a:r>
          </a:p>
          <a:p>
            <a:pPr marL="0" indent="0" algn="just">
              <a:lnSpc>
                <a:spcPct val="150000"/>
              </a:lnSpc>
              <a:buNone/>
            </a:pPr>
            <a:r>
              <a:rPr lang="en-GB" sz="2800" b="1" dirty="0">
                <a:solidFill>
                  <a:srgbClr val="FF0000"/>
                </a:solidFill>
                <a:latin typeface="Times New Roman" panose="02020603050405020304" pitchFamily="18" charset="0"/>
                <a:cs typeface="Times New Roman" panose="02020603050405020304" pitchFamily="18" charset="0"/>
              </a:rPr>
              <a:t>4-Standardization</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a:solidFill>
                  <a:srgbClr val="282829"/>
                </a:solidFill>
                <a:latin typeface="Times New Roman" panose="02020603050405020304" pitchFamily="18" charset="0"/>
                <a:cs typeface="Times New Roman" panose="02020603050405020304" pitchFamily="18" charset="0"/>
              </a:rPr>
              <a:t>Grades create a </a:t>
            </a:r>
            <a:r>
              <a:rPr lang="en-GB" sz="2800" dirty="0">
                <a:solidFill>
                  <a:srgbClr val="FF0000"/>
                </a:solidFill>
                <a:latin typeface="Times New Roman" panose="02020603050405020304" pitchFamily="18" charset="0"/>
                <a:cs typeface="Times New Roman" panose="02020603050405020304" pitchFamily="18" charset="0"/>
              </a:rPr>
              <a:t>standardized way </a:t>
            </a:r>
            <a:r>
              <a:rPr lang="en-GB" sz="2800" dirty="0">
                <a:solidFill>
                  <a:srgbClr val="282829"/>
                </a:solidFill>
                <a:latin typeface="Times New Roman" panose="02020603050405020304" pitchFamily="18" charset="0"/>
                <a:cs typeface="Times New Roman" panose="02020603050405020304" pitchFamily="18" charset="0"/>
              </a:rPr>
              <a:t>to compare student performance across different schools, classes, and educational systems. This can help </a:t>
            </a:r>
            <a:r>
              <a:rPr lang="en-GB" sz="2800" dirty="0">
                <a:solidFill>
                  <a:srgbClr val="FF0000"/>
                </a:solidFill>
                <a:latin typeface="Times New Roman" panose="02020603050405020304" pitchFamily="18" charset="0"/>
                <a:cs typeface="Times New Roman" panose="02020603050405020304" pitchFamily="18" charset="0"/>
              </a:rPr>
              <a:t>maintain academic integrity </a:t>
            </a:r>
            <a:r>
              <a:rPr lang="en-GB" sz="2800" dirty="0">
                <a:solidFill>
                  <a:srgbClr val="282829"/>
                </a:solidFill>
                <a:latin typeface="Times New Roman" panose="02020603050405020304" pitchFamily="18" charset="0"/>
                <a:cs typeface="Times New Roman" panose="02020603050405020304" pitchFamily="18" charset="0"/>
              </a:rPr>
              <a:t>and </a:t>
            </a:r>
            <a:r>
              <a:rPr lang="en-GB" sz="2800" dirty="0">
                <a:solidFill>
                  <a:srgbClr val="FF0000"/>
                </a:solidFill>
                <a:latin typeface="Times New Roman" panose="02020603050405020304" pitchFamily="18" charset="0"/>
                <a:cs typeface="Times New Roman" panose="02020603050405020304" pitchFamily="18" charset="0"/>
              </a:rPr>
              <a:t>fairness.</a:t>
            </a:r>
          </a:p>
          <a:p>
            <a:endParaRPr lang="en-US" dirty="0"/>
          </a:p>
        </p:txBody>
      </p:sp>
    </p:spTree>
    <p:extLst>
      <p:ext uri="{BB962C8B-B14F-4D97-AF65-F5344CB8AC3E}">
        <p14:creationId xmlns:p14="http://schemas.microsoft.com/office/powerpoint/2010/main" val="268214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0000"/>
                </a:solidFill>
                <a:latin typeface="Times New Roman" panose="02020603050405020304" pitchFamily="18" charset="0"/>
                <a:cs typeface="Times New Roman" panose="02020603050405020304" pitchFamily="18" charset="0"/>
              </a:rPr>
              <a:t>The benefits of grading system in </a:t>
            </a:r>
            <a:r>
              <a:rPr lang="en-GB" sz="3600" b="1" dirty="0" err="1">
                <a:solidFill>
                  <a:srgbClr val="FF0000"/>
                </a:solidFill>
                <a:latin typeface="Times New Roman" panose="02020603050405020304" pitchFamily="18" charset="0"/>
                <a:cs typeface="Times New Roman" panose="02020603050405020304" pitchFamily="18" charset="0"/>
              </a:rPr>
              <a:t>education.Cont</a:t>
            </a:r>
            <a:r>
              <a:rPr lang="en-GB" sz="3600" b="1" dirty="0">
                <a:solidFill>
                  <a:srgbClr val="FF0000"/>
                </a:solidFill>
                <a:latin typeface="Times New Roman" panose="02020603050405020304" pitchFamily="18" charset="0"/>
                <a:cs typeface="Times New Roman" panose="02020603050405020304" pitchFamily="18" charset="0"/>
              </a:rPr>
              <a:t>.,</a:t>
            </a:r>
            <a:endParaRPr lang="en-US" b="1" dirty="0"/>
          </a:p>
        </p:txBody>
      </p:sp>
      <p:sp>
        <p:nvSpPr>
          <p:cNvPr id="3" name="Content Placeholder 2"/>
          <p:cNvSpPr>
            <a:spLocks noGrp="1"/>
          </p:cNvSpPr>
          <p:nvPr>
            <p:ph idx="1"/>
          </p:nvPr>
        </p:nvSpPr>
        <p:spPr/>
        <p:txBody>
          <a:bodyPr>
            <a:normAutofit lnSpcReduction="10000"/>
          </a:bodyPr>
          <a:lstStyle/>
          <a:p>
            <a:pPr marL="0" indent="0" algn="just">
              <a:lnSpc>
                <a:spcPct val="150000"/>
              </a:lnSpc>
              <a:buNone/>
            </a:pPr>
            <a:r>
              <a:rPr lang="en-GB" sz="2800" b="1" dirty="0">
                <a:solidFill>
                  <a:srgbClr val="FF0000"/>
                </a:solidFill>
                <a:latin typeface="Times New Roman" panose="02020603050405020304" pitchFamily="18" charset="0"/>
                <a:cs typeface="Times New Roman" panose="02020603050405020304" pitchFamily="18" charset="0"/>
              </a:rPr>
              <a:t>5-Accountability</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a:solidFill>
                  <a:srgbClr val="282829"/>
                </a:solidFill>
                <a:latin typeface="Times New Roman" panose="02020603050405020304" pitchFamily="18" charset="0"/>
                <a:cs typeface="Times New Roman" panose="02020603050405020304" pitchFamily="18" charset="0"/>
              </a:rPr>
              <a:t>Grades hold both students and educators accountable. </a:t>
            </a:r>
            <a:r>
              <a:rPr lang="en-GB" sz="2800" dirty="0">
                <a:solidFill>
                  <a:srgbClr val="FF0000"/>
                </a:solidFill>
                <a:latin typeface="Times New Roman" panose="02020603050405020304" pitchFamily="18" charset="0"/>
                <a:cs typeface="Times New Roman" panose="02020603050405020304" pitchFamily="18" charset="0"/>
              </a:rPr>
              <a:t>Students </a:t>
            </a:r>
            <a:r>
              <a:rPr lang="en-GB" sz="2800" dirty="0">
                <a:solidFill>
                  <a:srgbClr val="282829"/>
                </a:solidFill>
                <a:latin typeface="Times New Roman" panose="02020603050405020304" pitchFamily="18" charset="0"/>
                <a:cs typeface="Times New Roman" panose="02020603050405020304" pitchFamily="18" charset="0"/>
              </a:rPr>
              <a:t>are responsible for their learning, while </a:t>
            </a:r>
            <a:r>
              <a:rPr lang="en-GB" sz="2800" dirty="0">
                <a:solidFill>
                  <a:srgbClr val="FF0000"/>
                </a:solidFill>
                <a:latin typeface="Times New Roman" panose="02020603050405020304" pitchFamily="18" charset="0"/>
                <a:cs typeface="Times New Roman" panose="02020603050405020304" pitchFamily="18" charset="0"/>
              </a:rPr>
              <a:t>teachers</a:t>
            </a:r>
            <a:r>
              <a:rPr lang="en-GB" sz="2800" dirty="0">
                <a:solidFill>
                  <a:srgbClr val="282829"/>
                </a:solidFill>
                <a:latin typeface="Times New Roman" panose="02020603050405020304" pitchFamily="18" charset="0"/>
                <a:cs typeface="Times New Roman" panose="02020603050405020304" pitchFamily="18" charset="0"/>
              </a:rPr>
              <a:t> are motivated to ensure that their instruction leads to student success.</a:t>
            </a:r>
          </a:p>
          <a:p>
            <a:pPr marL="0" indent="0" algn="just">
              <a:lnSpc>
                <a:spcPct val="150000"/>
              </a:lnSpc>
              <a:buNone/>
            </a:pPr>
            <a:r>
              <a:rPr lang="en-GB" sz="2800" b="1" dirty="0">
                <a:solidFill>
                  <a:srgbClr val="FF0000"/>
                </a:solidFill>
                <a:latin typeface="Times New Roman" panose="02020603050405020304" pitchFamily="18" charset="0"/>
                <a:cs typeface="Times New Roman" panose="02020603050405020304" pitchFamily="18" charset="0"/>
              </a:rPr>
              <a:t>6-Progress Tracking</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a:solidFill>
                  <a:srgbClr val="282829"/>
                </a:solidFill>
                <a:latin typeface="Times New Roman" panose="02020603050405020304" pitchFamily="18" charset="0"/>
                <a:cs typeface="Times New Roman" panose="02020603050405020304" pitchFamily="18" charset="0"/>
              </a:rPr>
              <a:t>Grades allow for tracking a student’s progress over time. This can help educators and parents identify trends in learning and development.</a:t>
            </a: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02873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2383</TotalTime>
  <Words>2736</Words>
  <Application>Microsoft Office PowerPoint</Application>
  <PresentationFormat>Custom</PresentationFormat>
  <Paragraphs>345</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Retrospect</vt:lpstr>
      <vt:lpstr>PowerPoint Presentation</vt:lpstr>
      <vt:lpstr>PowerPoint Presentation</vt:lpstr>
      <vt:lpstr>PowerPoint Presentation</vt:lpstr>
      <vt:lpstr>Introduction.</vt:lpstr>
      <vt:lpstr>Definition of grading.</vt:lpstr>
      <vt:lpstr>PowerPoint Presentation</vt:lpstr>
      <vt:lpstr>The benefits of grading system in education.</vt:lpstr>
      <vt:lpstr>The benefits of grading system in education.Cont.,</vt:lpstr>
      <vt:lpstr>The benefits of grading system in education.Cont.,</vt:lpstr>
      <vt:lpstr>The benefits of grading system in education.Cont.,</vt:lpstr>
      <vt:lpstr>Grades Inflation</vt:lpstr>
      <vt:lpstr>Grades Inflation.Cont.,</vt:lpstr>
      <vt:lpstr>Grades Inflation.Cont.,</vt:lpstr>
      <vt:lpstr>Grades Inflation.Cont.,</vt:lpstr>
      <vt:lpstr>  Grades Inflation.Cont., Methods to overcome grade inflation. </vt:lpstr>
      <vt:lpstr>Grades Inflation.Cont., Methods to overcome grade inflation. </vt:lpstr>
      <vt:lpstr>Grades Inflation.Cont., Methods to overcome grade inflation. </vt:lpstr>
      <vt:lpstr>Grades Inflation.Cont., Methods to overcome grade inflation. </vt:lpstr>
      <vt:lpstr>Grades Inflation.Cont., Methods to overcome grade inflation. </vt:lpstr>
      <vt:lpstr>Grades Inflation.Cont., Methods to overcome grade inflation. </vt:lpstr>
      <vt:lpstr>Types of grading systems.</vt:lpstr>
      <vt:lpstr>Types of grading systems.Cont.,</vt:lpstr>
      <vt:lpstr>Types of grading systems.Cont.,</vt:lpstr>
      <vt:lpstr>Types of grading systems.Cont.,</vt:lpstr>
      <vt:lpstr>PowerPoint Presentation</vt:lpstr>
      <vt:lpstr>PowerPoint Presentation</vt:lpstr>
      <vt:lpstr>ASSIGNING LETTER GRADES</vt:lpstr>
      <vt:lpstr>Assigning letter grades cont.,</vt:lpstr>
      <vt:lpstr>SELECTING A GRADING FRAMEWORK</vt:lpstr>
      <vt:lpstr>Selecting a grading framework cont.,</vt:lpstr>
      <vt:lpstr>Selecting a grading framework cont.,</vt:lpstr>
      <vt:lpstr>Selecting a grading framework cont.,</vt:lpstr>
      <vt:lpstr>Selecting a grading framework cont.,.</vt:lpstr>
      <vt:lpstr>Selecting a grading framework cont.,</vt:lpstr>
      <vt:lpstr>Selecting a grading framework cont.,</vt:lpstr>
      <vt:lpstr>Selecting a grading framework cont.,</vt:lpstr>
      <vt:lpstr>Selecting a grading framework cont.,</vt:lpstr>
      <vt:lpstr>Selecting a grading framework cont.,</vt:lpstr>
      <vt:lpstr>Selecting a grading framework cont.,</vt:lpstr>
      <vt:lpstr>Selecting a grading framework cont.,</vt:lpstr>
      <vt:lpstr>PowerPoint Presentation</vt:lpstr>
      <vt:lpstr>Grading clinical practice</vt:lpstr>
      <vt:lpstr>Grading clinical practice cont.</vt:lpstr>
      <vt:lpstr>Grading clinical practice cont.</vt:lpstr>
      <vt:lpstr>Grading clinical practice cont.</vt:lpstr>
      <vt:lpstr>Grading clinical practice cont.</vt:lpstr>
      <vt:lpstr>Principles in evaluating and grading clinical Practice cont.,</vt:lpstr>
      <vt:lpstr>Principles in evaluating and grading clinical Practice cont.,</vt:lpstr>
      <vt:lpstr>Principles in evaluating and grading clinical Practice cont.,</vt:lpstr>
      <vt:lpstr>Principles in evaluating and grading clinical Practice cont.,</vt:lpstr>
      <vt:lpstr>Principles in evaluating and grading clinical Practice cont.,</vt:lpstr>
      <vt:lpstr>Grading software</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Lenovo</cp:lastModifiedBy>
  <cp:revision>117</cp:revision>
  <dcterms:created xsi:type="dcterms:W3CDTF">2024-10-23T09:06:01Z</dcterms:created>
  <dcterms:modified xsi:type="dcterms:W3CDTF">2025-04-17T10:20:03Z</dcterms:modified>
</cp:coreProperties>
</file>